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8"/>
  </p:notesMasterIdLst>
  <p:sldIdLst>
    <p:sldId id="276" r:id="rId2"/>
    <p:sldId id="267" r:id="rId3"/>
    <p:sldId id="349" r:id="rId4"/>
    <p:sldId id="310" r:id="rId5"/>
    <p:sldId id="413" r:id="rId6"/>
    <p:sldId id="414" r:id="rId7"/>
    <p:sldId id="415" r:id="rId8"/>
    <p:sldId id="432" r:id="rId9"/>
    <p:sldId id="511" r:id="rId10"/>
    <p:sldId id="459" r:id="rId11"/>
    <p:sldId id="460" r:id="rId12"/>
    <p:sldId id="416" r:id="rId13"/>
    <p:sldId id="418" r:id="rId14"/>
    <p:sldId id="507" r:id="rId15"/>
    <p:sldId id="465" r:id="rId16"/>
    <p:sldId id="509" r:id="rId17"/>
    <p:sldId id="510" r:id="rId18"/>
    <p:sldId id="312" r:id="rId19"/>
    <p:sldId id="342" r:id="rId20"/>
    <p:sldId id="344" r:id="rId21"/>
    <p:sldId id="345" r:id="rId22"/>
    <p:sldId id="346" r:id="rId23"/>
    <p:sldId id="512" r:id="rId24"/>
    <p:sldId id="513" r:id="rId25"/>
    <p:sldId id="514" r:id="rId26"/>
    <p:sldId id="384" r:id="rId27"/>
    <p:sldId id="515" r:id="rId28"/>
    <p:sldId id="516" r:id="rId29"/>
    <p:sldId id="517" r:id="rId30"/>
    <p:sldId id="518" r:id="rId31"/>
    <p:sldId id="519" r:id="rId32"/>
    <p:sldId id="520" r:id="rId33"/>
    <p:sldId id="526" r:id="rId34"/>
    <p:sldId id="527" r:id="rId35"/>
    <p:sldId id="528" r:id="rId36"/>
    <p:sldId id="505" r:id="rId37"/>
    <p:sldId id="530" r:id="rId38"/>
    <p:sldId id="531" r:id="rId39"/>
    <p:sldId id="532" r:id="rId40"/>
    <p:sldId id="533" r:id="rId41"/>
    <p:sldId id="534" r:id="rId42"/>
    <p:sldId id="535" r:id="rId43"/>
    <p:sldId id="536" r:id="rId44"/>
    <p:sldId id="537" r:id="rId45"/>
    <p:sldId id="529" r:id="rId46"/>
    <p:sldId id="430" r:id="rId47"/>
    <p:sldId id="508" r:id="rId48"/>
    <p:sldId id="506" r:id="rId49"/>
    <p:sldId id="538" r:id="rId50"/>
    <p:sldId id="539" r:id="rId51"/>
    <p:sldId id="540" r:id="rId52"/>
    <p:sldId id="541" r:id="rId53"/>
    <p:sldId id="542" r:id="rId54"/>
    <p:sldId id="543" r:id="rId55"/>
    <p:sldId id="544" r:id="rId56"/>
    <p:sldId id="545" r:id="rId57"/>
    <p:sldId id="546" r:id="rId58"/>
    <p:sldId id="547" r:id="rId59"/>
    <p:sldId id="548" r:id="rId60"/>
    <p:sldId id="549" r:id="rId61"/>
    <p:sldId id="550" r:id="rId62"/>
    <p:sldId id="551" r:id="rId63"/>
    <p:sldId id="552" r:id="rId64"/>
    <p:sldId id="453" r:id="rId65"/>
    <p:sldId id="553" r:id="rId66"/>
    <p:sldId id="295" r:id="rId67"/>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09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19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438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30480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36576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42672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4876800" algn="l" defTabSz="1218565"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838">
          <p15:clr>
            <a:srgbClr val="A4A3A4"/>
          </p15:clr>
        </p15:guide>
        <p15:guide id="2" orient="horz" pos="225">
          <p15:clr>
            <a:srgbClr val="A4A3A4"/>
          </p15:clr>
        </p15:guide>
        <p15:guide id="3"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ABE6"/>
    <a:srgbClr val="FCFCFC"/>
    <a:srgbClr val="F38E8E"/>
    <a:srgbClr val="F89E29"/>
    <a:srgbClr val="F06A6A"/>
    <a:srgbClr val="90C250"/>
    <a:srgbClr val="EE983A"/>
    <a:srgbClr val="82C836"/>
    <a:srgbClr val="EB8515"/>
    <a:srgbClr val="009A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70" autoAdjust="0"/>
    <p:restoredTop sz="88457" autoAdjust="0"/>
  </p:normalViewPr>
  <p:slideViewPr>
    <p:cSldViewPr showGuides="1">
      <p:cViewPr varScale="1">
        <p:scale>
          <a:sx n="76" d="100"/>
          <a:sy n="76" d="100"/>
        </p:scale>
        <p:origin x="1224" y="62"/>
      </p:cViewPr>
      <p:guideLst>
        <p:guide orient="horz" pos="3838"/>
        <p:guide orient="horz" pos="225"/>
        <p:guide pos="3840"/>
      </p:guideLst>
    </p:cSldViewPr>
  </p:slideViewPr>
  <p:notesTextViewPr>
    <p:cViewPr>
      <p:scale>
        <a:sx n="66" d="100"/>
        <a:sy n="66"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B5332E-D923-4AE7-9B2F-972B88317A60}"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zh-CN" altLang="en-US"/>
        </a:p>
      </dgm:t>
    </dgm:pt>
    <dgm:pt modelId="{5C0CC488-932D-4A3F-825D-EF815BCB03E3}">
      <dgm:prSet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项目建议书阶段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3CD172FC-1809-46DD-A3F8-60FB99C69C29}" type="parTrans" cxnId="{DBFBF129-4221-4218-8CFC-4EC3F8AFCEE3}">
      <dgm:prSet/>
      <dgm:spPr/>
      <dgm:t>
        <a:bodyPr/>
        <a:lstStyle/>
        <a:p>
          <a:endParaRPr lang="zh-CN" altLang="en-US"/>
        </a:p>
      </dgm:t>
    </dgm:pt>
    <dgm:pt modelId="{9495E2D2-B719-46EB-B60E-9CC0C16C881E}" type="sibTrans" cxnId="{DBFBF129-4221-4218-8CFC-4EC3F8AFCEE3}">
      <dgm:prSet/>
      <dgm:spPr>
        <a:solidFill>
          <a:schemeClr val="tx2"/>
        </a:solidFill>
      </dgm:spPr>
      <dgm:t>
        <a:bodyPr/>
        <a:lstStyle/>
        <a:p>
          <a:endParaRPr lang="zh-CN" altLang="en-US"/>
        </a:p>
      </dgm:t>
    </dgm:pt>
    <dgm:pt modelId="{E09199C1-EC2A-4898-88CA-C001371CBC1F}">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altLang="en-US" sz="1800" dirty="0">
              <a:solidFill>
                <a:schemeClr val="tx2"/>
              </a:solidFill>
              <a:latin typeface="方正粗圆简体" panose="03000509000000000000" pitchFamily="65" charset="-122"/>
              <a:ea typeface="方正粗圆简体" panose="03000509000000000000" pitchFamily="65" charset="-122"/>
            </a:rPr>
            <a:t>可行性研究报告阶段</a:t>
          </a:r>
        </a:p>
      </dgm:t>
    </dgm:pt>
    <dgm:pt modelId="{FDBA0217-E0C6-4D58-9BFB-760E8BD5B810}" type="parTrans" cxnId="{ECCB642C-D35F-4D32-8B61-46083FD2DDB5}">
      <dgm:prSet/>
      <dgm:spPr/>
      <dgm:t>
        <a:bodyPr/>
        <a:lstStyle/>
        <a:p>
          <a:endParaRPr lang="zh-CN" altLang="en-US"/>
        </a:p>
      </dgm:t>
    </dgm:pt>
    <dgm:pt modelId="{A1E26381-C5ED-49C7-BC45-0844016DC148}" type="sibTrans" cxnId="{ECCB642C-D35F-4D32-8B61-46083FD2DDB5}">
      <dgm:prSet/>
      <dgm:spPr>
        <a:solidFill>
          <a:schemeClr val="tx2"/>
        </a:solidFill>
      </dgm:spPr>
      <dgm:t>
        <a:bodyPr/>
        <a:lstStyle/>
        <a:p>
          <a:endParaRPr lang="zh-CN" altLang="en-US"/>
        </a:p>
      </dgm:t>
    </dgm:pt>
    <dgm:pt modelId="{567C377A-0B95-410A-B206-29E0B521517E}">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初步设计文件阶段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5D844955-B001-4CBD-8D22-1B793384D10D}" type="parTrans" cxnId="{36637891-2B36-485F-AEFD-B946E49E0D46}">
      <dgm:prSet/>
      <dgm:spPr/>
      <dgm:t>
        <a:bodyPr/>
        <a:lstStyle/>
        <a:p>
          <a:endParaRPr lang="zh-CN" altLang="en-US"/>
        </a:p>
      </dgm:t>
    </dgm:pt>
    <dgm:pt modelId="{ADA0F605-6A8E-4384-82E5-6B02E044EDA7}" type="sibTrans" cxnId="{36637891-2B36-485F-AEFD-B946E49E0D46}">
      <dgm:prSet/>
      <dgm:spPr>
        <a:solidFill>
          <a:schemeClr val="tx2"/>
        </a:solidFill>
      </dgm:spPr>
      <dgm:t>
        <a:bodyPr/>
        <a:lstStyle/>
        <a:p>
          <a:endParaRPr lang="zh-CN" altLang="en-US"/>
        </a:p>
      </dgm:t>
    </dgm:pt>
    <dgm:pt modelId="{1B551F26-D840-4E47-BF63-ABE80593FF3E}">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施工图设计阶段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67CE45DE-685D-429A-91C1-E06C58FBC212}" type="parTrans" cxnId="{547B5D86-4B1B-47DA-BB50-9E5F8BC3C3D0}">
      <dgm:prSet/>
      <dgm:spPr/>
      <dgm:t>
        <a:bodyPr/>
        <a:lstStyle/>
        <a:p>
          <a:endParaRPr lang="zh-CN" altLang="en-US"/>
        </a:p>
      </dgm:t>
    </dgm:pt>
    <dgm:pt modelId="{6D0C3C10-390D-4A14-86D9-E66C94F45F02}" type="sibTrans" cxnId="{547B5D86-4B1B-47DA-BB50-9E5F8BC3C3D0}">
      <dgm:prSet/>
      <dgm:spPr>
        <a:solidFill>
          <a:schemeClr val="tx2"/>
        </a:solidFill>
      </dgm:spPr>
      <dgm:t>
        <a:bodyPr/>
        <a:lstStyle/>
        <a:p>
          <a:endParaRPr lang="zh-CN" altLang="en-US"/>
        </a:p>
      </dgm:t>
    </dgm:pt>
    <dgm:pt modelId="{72F5A113-C45A-4B0F-B857-DE0224578BA9}">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建设准备阶段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B71FC6FD-8506-481E-8883-80F56CBBE5CE}" type="parTrans" cxnId="{7348A78F-8C00-400B-B649-B50BFC3BDB4A}">
      <dgm:prSet/>
      <dgm:spPr/>
      <dgm:t>
        <a:bodyPr/>
        <a:lstStyle/>
        <a:p>
          <a:endParaRPr lang="zh-CN" altLang="en-US"/>
        </a:p>
      </dgm:t>
    </dgm:pt>
    <dgm:pt modelId="{5A9D1979-7EFC-4E56-AA1C-7FE3C305222B}" type="sibTrans" cxnId="{7348A78F-8C00-400B-B649-B50BFC3BDB4A}">
      <dgm:prSet/>
      <dgm:spPr>
        <a:solidFill>
          <a:schemeClr val="tx2"/>
        </a:solidFill>
      </dgm:spPr>
      <dgm:t>
        <a:bodyPr/>
        <a:lstStyle/>
        <a:p>
          <a:endParaRPr lang="zh-CN" altLang="en-US"/>
        </a:p>
      </dgm:t>
    </dgm:pt>
    <dgm:pt modelId="{DFE06685-4A02-46DC-BC62-8A3A9FF4E924}">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建设实施阶</a:t>
          </a:r>
          <a:r>
            <a:rPr lang="zh-CN" altLang="en-US" sz="1800" dirty="0">
              <a:solidFill>
                <a:schemeClr val="tx2"/>
              </a:solidFill>
              <a:latin typeface="方正粗圆简体" panose="03000509000000000000" pitchFamily="65" charset="-122"/>
              <a:ea typeface="方正粗圆简体" panose="03000509000000000000" pitchFamily="65" charset="-122"/>
            </a:rPr>
            <a:t>段</a:t>
          </a:r>
        </a:p>
      </dgm:t>
    </dgm:pt>
    <dgm:pt modelId="{E219D09A-3D46-49BD-90B1-4D44362B1B0E}" type="parTrans" cxnId="{12E24A56-84A2-4F19-815A-770DA90C9549}">
      <dgm:prSet/>
      <dgm:spPr/>
      <dgm:t>
        <a:bodyPr/>
        <a:lstStyle/>
        <a:p>
          <a:endParaRPr lang="zh-CN" altLang="en-US"/>
        </a:p>
      </dgm:t>
    </dgm:pt>
    <dgm:pt modelId="{1743D9D2-B820-4202-86CF-EE175594AC28}" type="sibTrans" cxnId="{12E24A56-84A2-4F19-815A-770DA90C9549}">
      <dgm:prSet/>
      <dgm:spPr>
        <a:solidFill>
          <a:schemeClr val="tx2"/>
        </a:solidFill>
      </dgm:spPr>
      <dgm:t>
        <a:bodyPr/>
        <a:lstStyle/>
        <a:p>
          <a:endParaRPr lang="zh-CN" altLang="en-US"/>
        </a:p>
      </dgm:t>
    </dgm:pt>
    <dgm:pt modelId="{B6760FA2-F86E-4902-9893-27BB3331B3D3}">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竣工验收阶段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596F6439-E2B2-4398-97D5-B563E286028D}" type="parTrans" cxnId="{B1BB6803-28DC-4B6B-AAA3-B36E3A1C9983}">
      <dgm:prSet/>
      <dgm:spPr/>
      <dgm:t>
        <a:bodyPr/>
        <a:lstStyle/>
        <a:p>
          <a:endParaRPr lang="zh-CN" altLang="en-US"/>
        </a:p>
      </dgm:t>
    </dgm:pt>
    <dgm:pt modelId="{2655228A-128B-4447-BEE6-1271963B3374}" type="sibTrans" cxnId="{B1BB6803-28DC-4B6B-AAA3-B36E3A1C9983}">
      <dgm:prSet/>
      <dgm:spPr>
        <a:solidFill>
          <a:schemeClr val="tx2"/>
        </a:solidFill>
      </dgm:spPr>
      <dgm:t>
        <a:bodyPr/>
        <a:lstStyle/>
        <a:p>
          <a:endParaRPr lang="zh-CN" altLang="en-US"/>
        </a:p>
      </dgm:t>
    </dgm:pt>
    <dgm:pt modelId="{A5BA36F5-9630-4AB5-922F-90F9F13509E4}">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后评价阶段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92263497-61CC-4CAB-847B-1265082DCCE7}" type="parTrans" cxnId="{8BB5BDB2-A363-4729-B1D3-A934E7A2A487}">
      <dgm:prSet/>
      <dgm:spPr/>
      <dgm:t>
        <a:bodyPr/>
        <a:lstStyle/>
        <a:p>
          <a:endParaRPr lang="zh-CN" altLang="en-US"/>
        </a:p>
      </dgm:t>
    </dgm:pt>
    <dgm:pt modelId="{3A55CE57-D296-42F8-B402-B2943FD6702B}" type="sibTrans" cxnId="{8BB5BDB2-A363-4729-B1D3-A934E7A2A487}">
      <dgm:prSet/>
      <dgm:spPr/>
      <dgm:t>
        <a:bodyPr/>
        <a:lstStyle/>
        <a:p>
          <a:endParaRPr lang="zh-CN" altLang="en-US"/>
        </a:p>
      </dgm:t>
    </dgm:pt>
    <dgm:pt modelId="{75FFC069-BCDA-45DA-B43C-7D32F72E9A46}">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altLang="en-US" sz="1800" dirty="0">
              <a:solidFill>
                <a:schemeClr val="tx2"/>
              </a:solidFill>
              <a:latin typeface="方正粗圆简体" panose="03000509000000000000" pitchFamily="65" charset="-122"/>
              <a:ea typeface="方正粗圆简体" panose="03000509000000000000" pitchFamily="65" charset="-122"/>
            </a:rPr>
            <a:t>扩初设计阶段（或有）</a:t>
          </a:r>
        </a:p>
      </dgm:t>
    </dgm:pt>
    <dgm:pt modelId="{5A04BF43-B107-41F0-BA9D-EA8EE1A55702}" type="parTrans" cxnId="{6FDA269A-90E3-4A69-A340-A7D595F75B6C}">
      <dgm:prSet/>
      <dgm:spPr/>
      <dgm:t>
        <a:bodyPr/>
        <a:lstStyle/>
        <a:p>
          <a:endParaRPr lang="zh-CN" altLang="en-US"/>
        </a:p>
      </dgm:t>
    </dgm:pt>
    <dgm:pt modelId="{0AFA4B4E-369C-40C7-B8D1-DD6686DCFC5E}" type="sibTrans" cxnId="{6FDA269A-90E3-4A69-A340-A7D595F75B6C}">
      <dgm:prSet/>
      <dgm:spPr>
        <a:solidFill>
          <a:schemeClr val="tx2"/>
        </a:solidFill>
      </dgm:spPr>
      <dgm:t>
        <a:bodyPr/>
        <a:lstStyle/>
        <a:p>
          <a:endParaRPr lang="zh-CN" altLang="en-US"/>
        </a:p>
      </dgm:t>
    </dgm:pt>
    <dgm:pt modelId="{B972C76D-BE5F-482E-8360-54C4E0A325C9}" type="pres">
      <dgm:prSet presAssocID="{53B5332E-D923-4AE7-9B2F-972B88317A60}" presName="Name0" presStyleCnt="0">
        <dgm:presLayoutVars>
          <dgm:dir/>
          <dgm:resizeHandles val="exact"/>
        </dgm:presLayoutVars>
      </dgm:prSet>
      <dgm:spPr/>
    </dgm:pt>
    <dgm:pt modelId="{B600B08B-563A-4530-B9A1-65D59F82F6F6}" type="pres">
      <dgm:prSet presAssocID="{5C0CC488-932D-4A3F-825D-EF815BCB03E3}" presName="node" presStyleLbl="node1" presStyleIdx="0" presStyleCnt="9" custScaleY="127660" custLinFactNeighborX="-15468" custLinFactNeighborY="0">
        <dgm:presLayoutVars>
          <dgm:bulletEnabled val="1"/>
        </dgm:presLayoutVars>
      </dgm:prSet>
      <dgm:spPr/>
    </dgm:pt>
    <dgm:pt modelId="{8B6FC919-CBA8-4872-ABF4-76AA8814784B}" type="pres">
      <dgm:prSet presAssocID="{9495E2D2-B719-46EB-B60E-9CC0C16C881E}" presName="sibTrans" presStyleLbl="sibTrans2D1" presStyleIdx="0" presStyleCnt="8"/>
      <dgm:spPr/>
    </dgm:pt>
    <dgm:pt modelId="{166F987E-F1F2-43D9-A52B-8052EAC7BB80}" type="pres">
      <dgm:prSet presAssocID="{9495E2D2-B719-46EB-B60E-9CC0C16C881E}" presName="connectorText" presStyleLbl="sibTrans2D1" presStyleIdx="0" presStyleCnt="8"/>
      <dgm:spPr/>
    </dgm:pt>
    <dgm:pt modelId="{D217EB74-AE7E-4FCF-A8CB-DC6F3596C55B}" type="pres">
      <dgm:prSet presAssocID="{E09199C1-EC2A-4898-88CA-C001371CBC1F}" presName="node" presStyleLbl="node1" presStyleIdx="1" presStyleCnt="9" custScaleY="127661">
        <dgm:presLayoutVars>
          <dgm:bulletEnabled val="1"/>
        </dgm:presLayoutVars>
      </dgm:prSet>
      <dgm:spPr/>
    </dgm:pt>
    <dgm:pt modelId="{2748E06C-AADA-4075-A9F3-A992D4841827}" type="pres">
      <dgm:prSet presAssocID="{A1E26381-C5ED-49C7-BC45-0844016DC148}" presName="sibTrans" presStyleLbl="sibTrans2D1" presStyleIdx="1" presStyleCnt="8"/>
      <dgm:spPr/>
    </dgm:pt>
    <dgm:pt modelId="{9A2E5750-7FF6-47C2-BE16-C1260E7F7CB4}" type="pres">
      <dgm:prSet presAssocID="{A1E26381-C5ED-49C7-BC45-0844016DC148}" presName="connectorText" presStyleLbl="sibTrans2D1" presStyleIdx="1" presStyleCnt="8"/>
      <dgm:spPr/>
    </dgm:pt>
    <dgm:pt modelId="{3576A137-F724-4B74-ABE4-E1596EE83181}" type="pres">
      <dgm:prSet presAssocID="{567C377A-0B95-410A-B206-29E0B521517E}" presName="node" presStyleLbl="node1" presStyleIdx="2" presStyleCnt="9" custScaleY="127955">
        <dgm:presLayoutVars>
          <dgm:bulletEnabled val="1"/>
        </dgm:presLayoutVars>
      </dgm:prSet>
      <dgm:spPr/>
    </dgm:pt>
    <dgm:pt modelId="{0CEF76B9-665D-4008-A076-599AB7283386}" type="pres">
      <dgm:prSet presAssocID="{ADA0F605-6A8E-4384-82E5-6B02E044EDA7}" presName="sibTrans" presStyleLbl="sibTrans2D1" presStyleIdx="2" presStyleCnt="8"/>
      <dgm:spPr/>
    </dgm:pt>
    <dgm:pt modelId="{18AA2EA1-C2A8-43AB-9F1C-2527C6DCA411}" type="pres">
      <dgm:prSet presAssocID="{ADA0F605-6A8E-4384-82E5-6B02E044EDA7}" presName="connectorText" presStyleLbl="sibTrans2D1" presStyleIdx="2" presStyleCnt="8"/>
      <dgm:spPr/>
    </dgm:pt>
    <dgm:pt modelId="{71379D2C-C0C6-49D2-8E2A-EE2EEF0699D4}" type="pres">
      <dgm:prSet presAssocID="{75FFC069-BCDA-45DA-B43C-7D32F72E9A46}" presName="node" presStyleLbl="node1" presStyleIdx="3" presStyleCnt="9" custScaleY="129789">
        <dgm:presLayoutVars>
          <dgm:bulletEnabled val="1"/>
        </dgm:presLayoutVars>
      </dgm:prSet>
      <dgm:spPr/>
    </dgm:pt>
    <dgm:pt modelId="{19402ECD-DA70-4E8E-A589-D73E108D96B1}" type="pres">
      <dgm:prSet presAssocID="{0AFA4B4E-369C-40C7-B8D1-DD6686DCFC5E}" presName="sibTrans" presStyleLbl="sibTrans2D1" presStyleIdx="3" presStyleCnt="8"/>
      <dgm:spPr/>
    </dgm:pt>
    <dgm:pt modelId="{626A1931-6914-4747-B14E-5E8792E3457B}" type="pres">
      <dgm:prSet presAssocID="{0AFA4B4E-369C-40C7-B8D1-DD6686DCFC5E}" presName="connectorText" presStyleLbl="sibTrans2D1" presStyleIdx="3" presStyleCnt="8"/>
      <dgm:spPr/>
    </dgm:pt>
    <dgm:pt modelId="{B0FC9CE0-E399-4E81-8079-5ED55BC535D0}" type="pres">
      <dgm:prSet presAssocID="{1B551F26-D840-4E47-BF63-ABE80593FF3E}" presName="node" presStyleLbl="node1" presStyleIdx="4" presStyleCnt="9" custScaleY="127955" custLinFactNeighborX="-15468" custLinFactNeighborY="0">
        <dgm:presLayoutVars>
          <dgm:bulletEnabled val="1"/>
        </dgm:presLayoutVars>
      </dgm:prSet>
      <dgm:spPr/>
    </dgm:pt>
    <dgm:pt modelId="{85FDD200-37E3-4039-A328-2D541A352209}" type="pres">
      <dgm:prSet presAssocID="{6D0C3C10-390D-4A14-86D9-E66C94F45F02}" presName="sibTrans" presStyleLbl="sibTrans2D1" presStyleIdx="4" presStyleCnt="8"/>
      <dgm:spPr/>
    </dgm:pt>
    <dgm:pt modelId="{399DD848-F43A-4B31-850F-7C73A99E93A1}" type="pres">
      <dgm:prSet presAssocID="{6D0C3C10-390D-4A14-86D9-E66C94F45F02}" presName="connectorText" presStyleLbl="sibTrans2D1" presStyleIdx="4" presStyleCnt="8"/>
      <dgm:spPr/>
    </dgm:pt>
    <dgm:pt modelId="{5B094259-BFB6-4176-B270-179D4552B786}" type="pres">
      <dgm:prSet presAssocID="{72F5A113-C45A-4B0F-B857-DE0224578BA9}" presName="node" presStyleLbl="node1" presStyleIdx="5" presStyleCnt="9" custScaleY="127955" custLinFactNeighborX="-15468" custLinFactNeighborY="0">
        <dgm:presLayoutVars>
          <dgm:bulletEnabled val="1"/>
        </dgm:presLayoutVars>
      </dgm:prSet>
      <dgm:spPr/>
    </dgm:pt>
    <dgm:pt modelId="{1AD9FEE6-B615-4DEF-A7C5-942365409A0A}" type="pres">
      <dgm:prSet presAssocID="{5A9D1979-7EFC-4E56-AA1C-7FE3C305222B}" presName="sibTrans" presStyleLbl="sibTrans2D1" presStyleIdx="5" presStyleCnt="8"/>
      <dgm:spPr/>
    </dgm:pt>
    <dgm:pt modelId="{7EF584D6-E0B1-4D42-A37C-F0CE107B4AB2}" type="pres">
      <dgm:prSet presAssocID="{5A9D1979-7EFC-4E56-AA1C-7FE3C305222B}" presName="connectorText" presStyleLbl="sibTrans2D1" presStyleIdx="5" presStyleCnt="8"/>
      <dgm:spPr/>
    </dgm:pt>
    <dgm:pt modelId="{F15FC78B-8A01-4E4C-8116-B27C6AAAEFC4}" type="pres">
      <dgm:prSet presAssocID="{DFE06685-4A02-46DC-BC62-8A3A9FF4E924}" presName="node" presStyleLbl="node1" presStyleIdx="6" presStyleCnt="9" custScaleY="127955" custLinFactNeighborX="-15468" custLinFactNeighborY="0">
        <dgm:presLayoutVars>
          <dgm:bulletEnabled val="1"/>
        </dgm:presLayoutVars>
      </dgm:prSet>
      <dgm:spPr/>
    </dgm:pt>
    <dgm:pt modelId="{3BEB16D0-7DEA-4B02-8C00-6E7534203192}" type="pres">
      <dgm:prSet presAssocID="{1743D9D2-B820-4202-86CF-EE175594AC28}" presName="sibTrans" presStyleLbl="sibTrans2D1" presStyleIdx="6" presStyleCnt="8"/>
      <dgm:spPr/>
    </dgm:pt>
    <dgm:pt modelId="{E48C9B5C-0721-41A3-B170-B1EA4025EE99}" type="pres">
      <dgm:prSet presAssocID="{1743D9D2-B820-4202-86CF-EE175594AC28}" presName="connectorText" presStyleLbl="sibTrans2D1" presStyleIdx="6" presStyleCnt="8"/>
      <dgm:spPr/>
    </dgm:pt>
    <dgm:pt modelId="{9E6FC750-AF32-4491-9039-C505A4E8DB93}" type="pres">
      <dgm:prSet presAssocID="{B6760FA2-F86E-4902-9893-27BB3331B3D3}" presName="node" presStyleLbl="node1" presStyleIdx="7" presStyleCnt="9" custScaleY="127955" custLinFactNeighborX="-15468" custLinFactNeighborY="0">
        <dgm:presLayoutVars>
          <dgm:bulletEnabled val="1"/>
        </dgm:presLayoutVars>
      </dgm:prSet>
      <dgm:spPr/>
    </dgm:pt>
    <dgm:pt modelId="{45F88584-8D1B-4B9A-98D2-1FB03D01606A}" type="pres">
      <dgm:prSet presAssocID="{2655228A-128B-4447-BEE6-1271963B3374}" presName="sibTrans" presStyleLbl="sibTrans2D1" presStyleIdx="7" presStyleCnt="8"/>
      <dgm:spPr/>
    </dgm:pt>
    <dgm:pt modelId="{4B44B871-FBD0-4F44-A9E0-825ABAC3A4CE}" type="pres">
      <dgm:prSet presAssocID="{2655228A-128B-4447-BEE6-1271963B3374}" presName="connectorText" presStyleLbl="sibTrans2D1" presStyleIdx="7" presStyleCnt="8"/>
      <dgm:spPr/>
    </dgm:pt>
    <dgm:pt modelId="{7838246B-D75E-4CCF-A3D3-546B48487FD2}" type="pres">
      <dgm:prSet presAssocID="{A5BA36F5-9630-4AB5-922F-90F9F13509E4}" presName="node" presStyleLbl="node1" presStyleIdx="8" presStyleCnt="9" custScaleY="127955" custLinFactNeighborX="-15468" custLinFactNeighborY="0">
        <dgm:presLayoutVars>
          <dgm:bulletEnabled val="1"/>
        </dgm:presLayoutVars>
      </dgm:prSet>
      <dgm:spPr/>
    </dgm:pt>
  </dgm:ptLst>
  <dgm:cxnLst>
    <dgm:cxn modelId="{B1BB6803-28DC-4B6B-AAA3-B36E3A1C9983}" srcId="{53B5332E-D923-4AE7-9B2F-972B88317A60}" destId="{B6760FA2-F86E-4902-9893-27BB3331B3D3}" srcOrd="7" destOrd="0" parTransId="{596F6439-E2B2-4398-97D5-B563E286028D}" sibTransId="{2655228A-128B-4447-BEE6-1271963B3374}"/>
    <dgm:cxn modelId="{BF517203-B9DA-48B7-94CE-A932FC83258C}" type="presOf" srcId="{5A9D1979-7EFC-4E56-AA1C-7FE3C305222B}" destId="{1AD9FEE6-B615-4DEF-A7C5-942365409A0A}" srcOrd="0" destOrd="0" presId="urn:microsoft.com/office/officeart/2005/8/layout/process1"/>
    <dgm:cxn modelId="{E4332E06-75FB-427A-A0DA-BCFCF3D21A78}" type="presOf" srcId="{ADA0F605-6A8E-4384-82E5-6B02E044EDA7}" destId="{18AA2EA1-C2A8-43AB-9F1C-2527C6DCA411}" srcOrd="1" destOrd="0" presId="urn:microsoft.com/office/officeart/2005/8/layout/process1"/>
    <dgm:cxn modelId="{A3BDC209-BE1E-41D0-9837-6052F38C1AEC}" type="presOf" srcId="{567C377A-0B95-410A-B206-29E0B521517E}" destId="{3576A137-F724-4B74-ABE4-E1596EE83181}" srcOrd="0" destOrd="0" presId="urn:microsoft.com/office/officeart/2005/8/layout/process1"/>
    <dgm:cxn modelId="{7675D10F-F31F-408F-AA27-17683F5C8FE2}" type="presOf" srcId="{A1E26381-C5ED-49C7-BC45-0844016DC148}" destId="{9A2E5750-7FF6-47C2-BE16-C1260E7F7CB4}" srcOrd="1" destOrd="0" presId="urn:microsoft.com/office/officeart/2005/8/layout/process1"/>
    <dgm:cxn modelId="{CED5F326-FDE8-42FA-B80B-FFD1E475FEF9}" type="presOf" srcId="{6D0C3C10-390D-4A14-86D9-E66C94F45F02}" destId="{85FDD200-37E3-4039-A328-2D541A352209}" srcOrd="0" destOrd="0" presId="urn:microsoft.com/office/officeart/2005/8/layout/process1"/>
    <dgm:cxn modelId="{DBFBF129-4221-4218-8CFC-4EC3F8AFCEE3}" srcId="{53B5332E-D923-4AE7-9B2F-972B88317A60}" destId="{5C0CC488-932D-4A3F-825D-EF815BCB03E3}" srcOrd="0" destOrd="0" parTransId="{3CD172FC-1809-46DD-A3F8-60FB99C69C29}" sibTransId="{9495E2D2-B719-46EB-B60E-9CC0C16C881E}"/>
    <dgm:cxn modelId="{ECCB642C-D35F-4D32-8B61-46083FD2DDB5}" srcId="{53B5332E-D923-4AE7-9B2F-972B88317A60}" destId="{E09199C1-EC2A-4898-88CA-C001371CBC1F}" srcOrd="1" destOrd="0" parTransId="{FDBA0217-E0C6-4D58-9BFB-760E8BD5B810}" sibTransId="{A1E26381-C5ED-49C7-BC45-0844016DC148}"/>
    <dgm:cxn modelId="{C7F37B31-826E-4C46-817C-4B84EA199E16}" type="presOf" srcId="{1743D9D2-B820-4202-86CF-EE175594AC28}" destId="{3BEB16D0-7DEA-4B02-8C00-6E7534203192}" srcOrd="0" destOrd="0" presId="urn:microsoft.com/office/officeart/2005/8/layout/process1"/>
    <dgm:cxn modelId="{9FB3A93C-9208-4455-AB72-5F20E16B039F}" type="presOf" srcId="{A1E26381-C5ED-49C7-BC45-0844016DC148}" destId="{2748E06C-AADA-4075-A9F3-A992D4841827}" srcOrd="0" destOrd="0" presId="urn:microsoft.com/office/officeart/2005/8/layout/process1"/>
    <dgm:cxn modelId="{5CAA6A5B-DEA1-4608-9C33-5BE8C60FADAC}" type="presOf" srcId="{72F5A113-C45A-4B0F-B857-DE0224578BA9}" destId="{5B094259-BFB6-4176-B270-179D4552B786}" srcOrd="0" destOrd="0" presId="urn:microsoft.com/office/officeart/2005/8/layout/process1"/>
    <dgm:cxn modelId="{8D60CF5B-288B-42AF-9E3F-163FA109EC6F}" type="presOf" srcId="{ADA0F605-6A8E-4384-82E5-6B02E044EDA7}" destId="{0CEF76B9-665D-4008-A076-599AB7283386}" srcOrd="0" destOrd="0" presId="urn:microsoft.com/office/officeart/2005/8/layout/process1"/>
    <dgm:cxn modelId="{F55FD662-7AF6-4900-83AF-2AE60B152B8D}" type="presOf" srcId="{75FFC069-BCDA-45DA-B43C-7D32F72E9A46}" destId="{71379D2C-C0C6-49D2-8E2A-EE2EEF0699D4}" srcOrd="0" destOrd="0" presId="urn:microsoft.com/office/officeart/2005/8/layout/process1"/>
    <dgm:cxn modelId="{C3549166-3987-4161-A753-2EAB6908B309}" type="presOf" srcId="{5A9D1979-7EFC-4E56-AA1C-7FE3C305222B}" destId="{7EF584D6-E0B1-4D42-A37C-F0CE107B4AB2}" srcOrd="1" destOrd="0" presId="urn:microsoft.com/office/officeart/2005/8/layout/process1"/>
    <dgm:cxn modelId="{5E72BF6C-5882-48A8-BA3E-C13668539F54}" type="presOf" srcId="{6D0C3C10-390D-4A14-86D9-E66C94F45F02}" destId="{399DD848-F43A-4B31-850F-7C73A99E93A1}" srcOrd="1" destOrd="0" presId="urn:microsoft.com/office/officeart/2005/8/layout/process1"/>
    <dgm:cxn modelId="{ADC4566D-BB5F-4473-958D-D06D971E9DE7}" type="presOf" srcId="{A5BA36F5-9630-4AB5-922F-90F9F13509E4}" destId="{7838246B-D75E-4CCF-A3D3-546B48487FD2}" srcOrd="0" destOrd="0" presId="urn:microsoft.com/office/officeart/2005/8/layout/process1"/>
    <dgm:cxn modelId="{84B5A775-6F6E-42FC-B246-BD930F66CD08}" type="presOf" srcId="{2655228A-128B-4447-BEE6-1271963B3374}" destId="{45F88584-8D1B-4B9A-98D2-1FB03D01606A}" srcOrd="0" destOrd="0" presId="urn:microsoft.com/office/officeart/2005/8/layout/process1"/>
    <dgm:cxn modelId="{12E24A56-84A2-4F19-815A-770DA90C9549}" srcId="{53B5332E-D923-4AE7-9B2F-972B88317A60}" destId="{DFE06685-4A02-46DC-BC62-8A3A9FF4E924}" srcOrd="6" destOrd="0" parTransId="{E219D09A-3D46-49BD-90B1-4D44362B1B0E}" sibTransId="{1743D9D2-B820-4202-86CF-EE175594AC28}"/>
    <dgm:cxn modelId="{ACC20558-726E-4263-8974-0F5937EE846E}" type="presOf" srcId="{DFE06685-4A02-46DC-BC62-8A3A9FF4E924}" destId="{F15FC78B-8A01-4E4C-8116-B27C6AAAEFC4}" srcOrd="0" destOrd="0" presId="urn:microsoft.com/office/officeart/2005/8/layout/process1"/>
    <dgm:cxn modelId="{53AED982-BE2D-4767-86BC-560285B477AA}" type="presOf" srcId="{53B5332E-D923-4AE7-9B2F-972B88317A60}" destId="{B972C76D-BE5F-482E-8360-54C4E0A325C9}" srcOrd="0" destOrd="0" presId="urn:microsoft.com/office/officeart/2005/8/layout/process1"/>
    <dgm:cxn modelId="{547B5D86-4B1B-47DA-BB50-9E5F8BC3C3D0}" srcId="{53B5332E-D923-4AE7-9B2F-972B88317A60}" destId="{1B551F26-D840-4E47-BF63-ABE80593FF3E}" srcOrd="4" destOrd="0" parTransId="{67CE45DE-685D-429A-91C1-E06C58FBC212}" sibTransId="{6D0C3C10-390D-4A14-86D9-E66C94F45F02}"/>
    <dgm:cxn modelId="{8416CF8B-D052-4062-AB2C-E15D9F5F03D8}" type="presOf" srcId="{0AFA4B4E-369C-40C7-B8D1-DD6686DCFC5E}" destId="{19402ECD-DA70-4E8E-A589-D73E108D96B1}" srcOrd="0" destOrd="0" presId="urn:microsoft.com/office/officeart/2005/8/layout/process1"/>
    <dgm:cxn modelId="{7348A78F-8C00-400B-B649-B50BFC3BDB4A}" srcId="{53B5332E-D923-4AE7-9B2F-972B88317A60}" destId="{72F5A113-C45A-4B0F-B857-DE0224578BA9}" srcOrd="5" destOrd="0" parTransId="{B71FC6FD-8506-481E-8883-80F56CBBE5CE}" sibTransId="{5A9D1979-7EFC-4E56-AA1C-7FE3C305222B}"/>
    <dgm:cxn modelId="{36637891-2B36-485F-AEFD-B946E49E0D46}" srcId="{53B5332E-D923-4AE7-9B2F-972B88317A60}" destId="{567C377A-0B95-410A-B206-29E0B521517E}" srcOrd="2" destOrd="0" parTransId="{5D844955-B001-4CBD-8D22-1B793384D10D}" sibTransId="{ADA0F605-6A8E-4384-82E5-6B02E044EDA7}"/>
    <dgm:cxn modelId="{0C258E94-7FF5-4F30-970A-DC672533589B}" type="presOf" srcId="{0AFA4B4E-369C-40C7-B8D1-DD6686DCFC5E}" destId="{626A1931-6914-4747-B14E-5E8792E3457B}" srcOrd="1" destOrd="0" presId="urn:microsoft.com/office/officeart/2005/8/layout/process1"/>
    <dgm:cxn modelId="{6FDA269A-90E3-4A69-A340-A7D595F75B6C}" srcId="{53B5332E-D923-4AE7-9B2F-972B88317A60}" destId="{75FFC069-BCDA-45DA-B43C-7D32F72E9A46}" srcOrd="3" destOrd="0" parTransId="{5A04BF43-B107-41F0-BA9D-EA8EE1A55702}" sibTransId="{0AFA4B4E-369C-40C7-B8D1-DD6686DCFC5E}"/>
    <dgm:cxn modelId="{8BB5BDB2-A363-4729-B1D3-A934E7A2A487}" srcId="{53B5332E-D923-4AE7-9B2F-972B88317A60}" destId="{A5BA36F5-9630-4AB5-922F-90F9F13509E4}" srcOrd="8" destOrd="0" parTransId="{92263497-61CC-4CAB-847B-1265082DCCE7}" sibTransId="{3A55CE57-D296-42F8-B402-B2943FD6702B}"/>
    <dgm:cxn modelId="{31E8DBB2-2D37-47B5-B688-F03E51F711A5}" type="presOf" srcId="{9495E2D2-B719-46EB-B60E-9CC0C16C881E}" destId="{8B6FC919-CBA8-4872-ABF4-76AA8814784B}" srcOrd="0" destOrd="0" presId="urn:microsoft.com/office/officeart/2005/8/layout/process1"/>
    <dgm:cxn modelId="{E40AEBC4-7BD6-4656-8446-D397B68B275B}" type="presOf" srcId="{1B551F26-D840-4E47-BF63-ABE80593FF3E}" destId="{B0FC9CE0-E399-4E81-8079-5ED55BC535D0}" srcOrd="0" destOrd="0" presId="urn:microsoft.com/office/officeart/2005/8/layout/process1"/>
    <dgm:cxn modelId="{848AFDDF-C478-41E5-B170-6209807DC0DE}" type="presOf" srcId="{B6760FA2-F86E-4902-9893-27BB3331B3D3}" destId="{9E6FC750-AF32-4491-9039-C505A4E8DB93}" srcOrd="0" destOrd="0" presId="urn:microsoft.com/office/officeart/2005/8/layout/process1"/>
    <dgm:cxn modelId="{CDBB1BE5-753F-4592-927E-46595D4F00CC}" type="presOf" srcId="{1743D9D2-B820-4202-86CF-EE175594AC28}" destId="{E48C9B5C-0721-41A3-B170-B1EA4025EE99}" srcOrd="1" destOrd="0" presId="urn:microsoft.com/office/officeart/2005/8/layout/process1"/>
    <dgm:cxn modelId="{6FD0ABE8-6AE6-43C5-975F-FD821E4C1618}" type="presOf" srcId="{5C0CC488-932D-4A3F-825D-EF815BCB03E3}" destId="{B600B08B-563A-4530-B9A1-65D59F82F6F6}" srcOrd="0" destOrd="0" presId="urn:microsoft.com/office/officeart/2005/8/layout/process1"/>
    <dgm:cxn modelId="{DCB57DE9-013E-4DDB-8859-725383AE09A6}" type="presOf" srcId="{9495E2D2-B719-46EB-B60E-9CC0C16C881E}" destId="{166F987E-F1F2-43D9-A52B-8052EAC7BB80}" srcOrd="1" destOrd="0" presId="urn:microsoft.com/office/officeart/2005/8/layout/process1"/>
    <dgm:cxn modelId="{E7907AEE-3153-4AD4-A02C-9F441D0DB901}" type="presOf" srcId="{E09199C1-EC2A-4898-88CA-C001371CBC1F}" destId="{D217EB74-AE7E-4FCF-A8CB-DC6F3596C55B}" srcOrd="0" destOrd="0" presId="urn:microsoft.com/office/officeart/2005/8/layout/process1"/>
    <dgm:cxn modelId="{FCFE71FC-3BDD-4D9E-9E8C-998758FACF88}" type="presOf" srcId="{2655228A-128B-4447-BEE6-1271963B3374}" destId="{4B44B871-FBD0-4F44-A9E0-825ABAC3A4CE}" srcOrd="1" destOrd="0" presId="urn:microsoft.com/office/officeart/2005/8/layout/process1"/>
    <dgm:cxn modelId="{F7B625CA-A53B-402D-884F-C9132CE1E6F6}" type="presParOf" srcId="{B972C76D-BE5F-482E-8360-54C4E0A325C9}" destId="{B600B08B-563A-4530-B9A1-65D59F82F6F6}" srcOrd="0" destOrd="0" presId="urn:microsoft.com/office/officeart/2005/8/layout/process1"/>
    <dgm:cxn modelId="{F16B9698-A2E6-428E-991F-3EF590D9D2A8}" type="presParOf" srcId="{B972C76D-BE5F-482E-8360-54C4E0A325C9}" destId="{8B6FC919-CBA8-4872-ABF4-76AA8814784B}" srcOrd="1" destOrd="0" presId="urn:microsoft.com/office/officeart/2005/8/layout/process1"/>
    <dgm:cxn modelId="{CD6EE3AC-C5D2-48D2-B5CB-A3A9A21B1699}" type="presParOf" srcId="{8B6FC919-CBA8-4872-ABF4-76AA8814784B}" destId="{166F987E-F1F2-43D9-A52B-8052EAC7BB80}" srcOrd="0" destOrd="0" presId="urn:microsoft.com/office/officeart/2005/8/layout/process1"/>
    <dgm:cxn modelId="{7916C687-A4BC-4753-AC4D-71B06846908C}" type="presParOf" srcId="{B972C76D-BE5F-482E-8360-54C4E0A325C9}" destId="{D217EB74-AE7E-4FCF-A8CB-DC6F3596C55B}" srcOrd="2" destOrd="0" presId="urn:microsoft.com/office/officeart/2005/8/layout/process1"/>
    <dgm:cxn modelId="{1E0698A5-50BF-4590-941E-F15A3DC6C9EA}" type="presParOf" srcId="{B972C76D-BE5F-482E-8360-54C4E0A325C9}" destId="{2748E06C-AADA-4075-A9F3-A992D4841827}" srcOrd="3" destOrd="0" presId="urn:microsoft.com/office/officeart/2005/8/layout/process1"/>
    <dgm:cxn modelId="{370D9D0A-A73C-452F-8295-34F3FE4E86E0}" type="presParOf" srcId="{2748E06C-AADA-4075-A9F3-A992D4841827}" destId="{9A2E5750-7FF6-47C2-BE16-C1260E7F7CB4}" srcOrd="0" destOrd="0" presId="urn:microsoft.com/office/officeart/2005/8/layout/process1"/>
    <dgm:cxn modelId="{DE8F27CB-9011-410F-A90E-0EBC2B353D60}" type="presParOf" srcId="{B972C76D-BE5F-482E-8360-54C4E0A325C9}" destId="{3576A137-F724-4B74-ABE4-E1596EE83181}" srcOrd="4" destOrd="0" presId="urn:microsoft.com/office/officeart/2005/8/layout/process1"/>
    <dgm:cxn modelId="{3EA2F04E-404B-4942-8918-B687E8ED241A}" type="presParOf" srcId="{B972C76D-BE5F-482E-8360-54C4E0A325C9}" destId="{0CEF76B9-665D-4008-A076-599AB7283386}" srcOrd="5" destOrd="0" presId="urn:microsoft.com/office/officeart/2005/8/layout/process1"/>
    <dgm:cxn modelId="{621716D3-FFE3-4706-B75B-96B874D9F48B}" type="presParOf" srcId="{0CEF76B9-665D-4008-A076-599AB7283386}" destId="{18AA2EA1-C2A8-43AB-9F1C-2527C6DCA411}" srcOrd="0" destOrd="0" presId="urn:microsoft.com/office/officeart/2005/8/layout/process1"/>
    <dgm:cxn modelId="{20D7BBE1-99F5-4EBA-B085-B65A2D98CF9F}" type="presParOf" srcId="{B972C76D-BE5F-482E-8360-54C4E0A325C9}" destId="{71379D2C-C0C6-49D2-8E2A-EE2EEF0699D4}" srcOrd="6" destOrd="0" presId="urn:microsoft.com/office/officeart/2005/8/layout/process1"/>
    <dgm:cxn modelId="{EAD5E185-8C93-4DAF-AB69-5E8B61455B8B}" type="presParOf" srcId="{B972C76D-BE5F-482E-8360-54C4E0A325C9}" destId="{19402ECD-DA70-4E8E-A589-D73E108D96B1}" srcOrd="7" destOrd="0" presId="urn:microsoft.com/office/officeart/2005/8/layout/process1"/>
    <dgm:cxn modelId="{6C35CD5A-CF2B-4F12-8FC3-D5045CB9EB3A}" type="presParOf" srcId="{19402ECD-DA70-4E8E-A589-D73E108D96B1}" destId="{626A1931-6914-4747-B14E-5E8792E3457B}" srcOrd="0" destOrd="0" presId="urn:microsoft.com/office/officeart/2005/8/layout/process1"/>
    <dgm:cxn modelId="{DC160567-0334-4246-9939-AC2B7564DFFB}" type="presParOf" srcId="{B972C76D-BE5F-482E-8360-54C4E0A325C9}" destId="{B0FC9CE0-E399-4E81-8079-5ED55BC535D0}" srcOrd="8" destOrd="0" presId="urn:microsoft.com/office/officeart/2005/8/layout/process1"/>
    <dgm:cxn modelId="{94902D08-13AC-440F-84CE-0202C03F0908}" type="presParOf" srcId="{B972C76D-BE5F-482E-8360-54C4E0A325C9}" destId="{85FDD200-37E3-4039-A328-2D541A352209}" srcOrd="9" destOrd="0" presId="urn:microsoft.com/office/officeart/2005/8/layout/process1"/>
    <dgm:cxn modelId="{77BFDAEC-80AE-4A0A-934C-07ACB2C0CD17}" type="presParOf" srcId="{85FDD200-37E3-4039-A328-2D541A352209}" destId="{399DD848-F43A-4B31-850F-7C73A99E93A1}" srcOrd="0" destOrd="0" presId="urn:microsoft.com/office/officeart/2005/8/layout/process1"/>
    <dgm:cxn modelId="{F269921A-DCD1-46DF-9A78-FA59D4E07378}" type="presParOf" srcId="{B972C76D-BE5F-482E-8360-54C4E0A325C9}" destId="{5B094259-BFB6-4176-B270-179D4552B786}" srcOrd="10" destOrd="0" presId="urn:microsoft.com/office/officeart/2005/8/layout/process1"/>
    <dgm:cxn modelId="{588ECF47-0196-4B8B-884A-68CCDB254BC0}" type="presParOf" srcId="{B972C76D-BE5F-482E-8360-54C4E0A325C9}" destId="{1AD9FEE6-B615-4DEF-A7C5-942365409A0A}" srcOrd="11" destOrd="0" presId="urn:microsoft.com/office/officeart/2005/8/layout/process1"/>
    <dgm:cxn modelId="{45CF0B8D-9AF8-4842-BF49-09997A4C64A9}" type="presParOf" srcId="{1AD9FEE6-B615-4DEF-A7C5-942365409A0A}" destId="{7EF584D6-E0B1-4D42-A37C-F0CE107B4AB2}" srcOrd="0" destOrd="0" presId="urn:microsoft.com/office/officeart/2005/8/layout/process1"/>
    <dgm:cxn modelId="{D216D34B-9807-4780-8162-84888C4AF6DF}" type="presParOf" srcId="{B972C76D-BE5F-482E-8360-54C4E0A325C9}" destId="{F15FC78B-8A01-4E4C-8116-B27C6AAAEFC4}" srcOrd="12" destOrd="0" presId="urn:microsoft.com/office/officeart/2005/8/layout/process1"/>
    <dgm:cxn modelId="{9B2A64D7-8271-4113-8500-80AD9F85F443}" type="presParOf" srcId="{B972C76D-BE5F-482E-8360-54C4E0A325C9}" destId="{3BEB16D0-7DEA-4B02-8C00-6E7534203192}" srcOrd="13" destOrd="0" presId="urn:microsoft.com/office/officeart/2005/8/layout/process1"/>
    <dgm:cxn modelId="{A4411B8C-3FD2-40C5-AB02-8E44EDA970F7}" type="presParOf" srcId="{3BEB16D0-7DEA-4B02-8C00-6E7534203192}" destId="{E48C9B5C-0721-41A3-B170-B1EA4025EE99}" srcOrd="0" destOrd="0" presId="urn:microsoft.com/office/officeart/2005/8/layout/process1"/>
    <dgm:cxn modelId="{7E9171B3-34A7-49BC-BAA0-F705E5C71A74}" type="presParOf" srcId="{B972C76D-BE5F-482E-8360-54C4E0A325C9}" destId="{9E6FC750-AF32-4491-9039-C505A4E8DB93}" srcOrd="14" destOrd="0" presId="urn:microsoft.com/office/officeart/2005/8/layout/process1"/>
    <dgm:cxn modelId="{BED362CD-FED5-494A-926F-8C9FD33D73D3}" type="presParOf" srcId="{B972C76D-BE5F-482E-8360-54C4E0A325C9}" destId="{45F88584-8D1B-4B9A-98D2-1FB03D01606A}" srcOrd="15" destOrd="0" presId="urn:microsoft.com/office/officeart/2005/8/layout/process1"/>
    <dgm:cxn modelId="{0D384BF3-6BE8-4F8D-8D91-389E1A15515E}" type="presParOf" srcId="{45F88584-8D1B-4B9A-98D2-1FB03D01606A}" destId="{4B44B871-FBD0-4F44-A9E0-825ABAC3A4CE}" srcOrd="0" destOrd="0" presId="urn:microsoft.com/office/officeart/2005/8/layout/process1"/>
    <dgm:cxn modelId="{797BBFC9-E351-4877-AF3E-5237D7457408}" type="presParOf" srcId="{B972C76D-BE5F-482E-8360-54C4E0A325C9}" destId="{7838246B-D75E-4CCF-A3D3-546B48487FD2}" srcOrd="1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267EBEB-59DB-4556-B30E-10C3AFA74A84}"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827D2854-6D0E-463A-ACEF-DBFB15AB4572}">
      <dgm:prSet phldrT="[文本]" custT="1"/>
      <dgm:spPr/>
      <dgm:t>
        <a:bodyPr vert="vert"/>
        <a:lstStyle/>
        <a:p>
          <a:r>
            <a:rPr lang="zh-CN" altLang="en-US" sz="3600" dirty="0">
              <a:latin typeface="隶书" panose="02010509060101010101" pitchFamily="49" charset="-122"/>
              <a:ea typeface="隶书" panose="02010509060101010101" pitchFamily="49" charset="-122"/>
            </a:rPr>
            <a:t>按限价模式</a:t>
          </a:r>
        </a:p>
      </dgm:t>
    </dgm:pt>
    <dgm:pt modelId="{6C06D376-B5B2-4FDA-A23F-C7E9A21D9FC1}" type="parTrans" cxnId="{44C6520D-8929-4E42-A87C-B6014832F29E}">
      <dgm:prSet/>
      <dgm:spPr/>
      <dgm:t>
        <a:bodyPr/>
        <a:lstStyle/>
        <a:p>
          <a:endParaRPr lang="zh-CN" altLang="en-US"/>
        </a:p>
      </dgm:t>
    </dgm:pt>
    <dgm:pt modelId="{FF768BCD-118E-4D5E-89E8-21908E2F02F6}" type="sibTrans" cxnId="{44C6520D-8929-4E42-A87C-B6014832F29E}">
      <dgm:prSet/>
      <dgm:spPr/>
      <dgm:t>
        <a:bodyPr/>
        <a:lstStyle/>
        <a:p>
          <a:endParaRPr lang="zh-CN" altLang="en-US"/>
        </a:p>
      </dgm:t>
    </dgm:pt>
    <dgm:pt modelId="{C024651F-BC73-4150-8CAA-5DCE8BBF4ED6}">
      <dgm:prSet phldrT="[文本]"/>
      <dgm:spPr/>
      <dgm:t>
        <a:bodyPr/>
        <a:lstStyle/>
        <a:p>
          <a:r>
            <a:rPr lang="zh-CN" altLang="en-US" dirty="0">
              <a:latin typeface="华文新魏" panose="02010800040101010101" pitchFamily="2" charset="-122"/>
              <a:ea typeface="华文新魏" panose="02010800040101010101" pitchFamily="2" charset="-122"/>
            </a:rPr>
            <a:t>限定总价合同</a:t>
          </a:r>
        </a:p>
      </dgm:t>
    </dgm:pt>
    <dgm:pt modelId="{5D3B5036-C491-4C41-BF81-BC66D40E81CD}" type="parTrans" cxnId="{5F7388A0-D2AA-4D91-B397-67D068A37A81}">
      <dgm:prSet/>
      <dgm:spPr/>
      <dgm:t>
        <a:bodyPr/>
        <a:lstStyle/>
        <a:p>
          <a:endParaRPr lang="zh-CN" altLang="en-US"/>
        </a:p>
      </dgm:t>
    </dgm:pt>
    <dgm:pt modelId="{F0A210FE-8404-4C92-80CB-C33A4467270E}" type="sibTrans" cxnId="{5F7388A0-D2AA-4D91-B397-67D068A37A81}">
      <dgm:prSet/>
      <dgm:spPr/>
      <dgm:t>
        <a:bodyPr/>
        <a:lstStyle/>
        <a:p>
          <a:endParaRPr lang="zh-CN" altLang="en-US"/>
        </a:p>
      </dgm:t>
    </dgm:pt>
    <dgm:pt modelId="{98F0838F-A95F-4BBE-8419-F27C6175D4B5}">
      <dgm:prSet phldrT="[文本]"/>
      <dgm:spPr/>
      <dgm:t>
        <a:bodyPr/>
        <a:lstStyle/>
        <a:p>
          <a:r>
            <a:rPr lang="zh-CN" altLang="en-US" dirty="0">
              <a:latin typeface="华文新魏" panose="02010800040101010101" pitchFamily="2" charset="-122"/>
              <a:ea typeface="华文新魏" panose="02010800040101010101" pitchFamily="2" charset="-122"/>
            </a:rPr>
            <a:t>按实结算合同</a:t>
          </a:r>
        </a:p>
      </dgm:t>
    </dgm:pt>
    <dgm:pt modelId="{A4D611F3-2522-41C9-BC7C-D905BB8B112E}" type="parTrans" cxnId="{04E0BB6F-2E05-460F-9C4E-BB58BDC76D76}">
      <dgm:prSet/>
      <dgm:spPr/>
      <dgm:t>
        <a:bodyPr/>
        <a:lstStyle/>
        <a:p>
          <a:endParaRPr lang="zh-CN" altLang="en-US"/>
        </a:p>
      </dgm:t>
    </dgm:pt>
    <dgm:pt modelId="{6BA0F39E-E304-4912-A324-641CB5B0B6D6}" type="sibTrans" cxnId="{04E0BB6F-2E05-460F-9C4E-BB58BDC76D76}">
      <dgm:prSet/>
      <dgm:spPr/>
      <dgm:t>
        <a:bodyPr/>
        <a:lstStyle/>
        <a:p>
          <a:endParaRPr lang="zh-CN" altLang="en-US"/>
        </a:p>
      </dgm:t>
    </dgm:pt>
    <dgm:pt modelId="{C1FDD7F6-0843-4E7B-9200-A34A963F0647}">
      <dgm:prSet phldrT="[文本]"/>
      <dgm:spPr/>
      <dgm:t>
        <a:bodyPr/>
        <a:lstStyle/>
        <a:p>
          <a:r>
            <a:rPr lang="zh-CN" altLang="en-US" dirty="0">
              <a:latin typeface="华文新魏" panose="02010800040101010101" pitchFamily="2" charset="-122"/>
              <a:ea typeface="华文新魏" panose="02010800040101010101" pitchFamily="2" charset="-122"/>
            </a:rPr>
            <a:t>按实结算</a:t>
          </a:r>
          <a:r>
            <a:rPr lang="en-US" altLang="zh-CN" dirty="0">
              <a:latin typeface="华文新魏" panose="02010800040101010101" pitchFamily="2" charset="-122"/>
              <a:ea typeface="华文新魏" panose="02010800040101010101" pitchFamily="2" charset="-122"/>
            </a:rPr>
            <a:t>+</a:t>
          </a:r>
          <a:r>
            <a:rPr lang="zh-CN" altLang="en-US" dirty="0">
              <a:latin typeface="华文新魏" panose="02010800040101010101" pitchFamily="2" charset="-122"/>
              <a:ea typeface="华文新魏" panose="02010800040101010101" pitchFamily="2" charset="-122"/>
            </a:rPr>
            <a:t>分成</a:t>
          </a:r>
        </a:p>
      </dgm:t>
    </dgm:pt>
    <dgm:pt modelId="{82B792C1-E929-4A89-ADA3-9A7788A17395}" type="parTrans" cxnId="{0422DD21-7249-476C-987D-F4E90BD80AC6}">
      <dgm:prSet/>
      <dgm:spPr/>
      <dgm:t>
        <a:bodyPr/>
        <a:lstStyle/>
        <a:p>
          <a:endParaRPr lang="zh-CN" altLang="en-US"/>
        </a:p>
      </dgm:t>
    </dgm:pt>
    <dgm:pt modelId="{CC8EFD90-BEA0-4EA9-97DD-5F765FE5286E}" type="sibTrans" cxnId="{0422DD21-7249-476C-987D-F4E90BD80AC6}">
      <dgm:prSet/>
      <dgm:spPr/>
      <dgm:t>
        <a:bodyPr/>
        <a:lstStyle/>
        <a:p>
          <a:endParaRPr lang="zh-CN" altLang="en-US"/>
        </a:p>
      </dgm:t>
    </dgm:pt>
    <dgm:pt modelId="{77E443A2-08D0-4C01-B20A-9C99B7B24D15}" type="pres">
      <dgm:prSet presAssocID="{E267EBEB-59DB-4556-B30E-10C3AFA74A84}" presName="Name0" presStyleCnt="0">
        <dgm:presLayoutVars>
          <dgm:chPref val="1"/>
          <dgm:dir/>
          <dgm:animOne val="branch"/>
          <dgm:animLvl val="lvl"/>
          <dgm:resizeHandles val="exact"/>
        </dgm:presLayoutVars>
      </dgm:prSet>
      <dgm:spPr/>
    </dgm:pt>
    <dgm:pt modelId="{59B74EBB-FE2E-451C-9A06-CA7276904E59}" type="pres">
      <dgm:prSet presAssocID="{827D2854-6D0E-463A-ACEF-DBFB15AB4572}" presName="root1" presStyleCnt="0"/>
      <dgm:spPr/>
    </dgm:pt>
    <dgm:pt modelId="{4AD77A6A-AD54-4E3C-A9C4-394F7CAC43A7}" type="pres">
      <dgm:prSet presAssocID="{827D2854-6D0E-463A-ACEF-DBFB15AB4572}" presName="LevelOneTextNode" presStyleLbl="node0" presStyleIdx="0" presStyleCnt="1">
        <dgm:presLayoutVars>
          <dgm:chPref val="3"/>
        </dgm:presLayoutVars>
      </dgm:prSet>
      <dgm:spPr/>
    </dgm:pt>
    <dgm:pt modelId="{06A9201D-88F7-495E-B103-F82DA793360C}" type="pres">
      <dgm:prSet presAssocID="{827D2854-6D0E-463A-ACEF-DBFB15AB4572}" presName="level2hierChild" presStyleCnt="0"/>
      <dgm:spPr/>
    </dgm:pt>
    <dgm:pt modelId="{745A96FD-99AB-435F-AE07-59179E7409FA}" type="pres">
      <dgm:prSet presAssocID="{5D3B5036-C491-4C41-BF81-BC66D40E81CD}" presName="conn2-1" presStyleLbl="parChTrans1D2" presStyleIdx="0" presStyleCnt="3"/>
      <dgm:spPr/>
    </dgm:pt>
    <dgm:pt modelId="{D5FE7DE6-45C1-4D90-A03E-3369C8B4B8A6}" type="pres">
      <dgm:prSet presAssocID="{5D3B5036-C491-4C41-BF81-BC66D40E81CD}" presName="connTx" presStyleLbl="parChTrans1D2" presStyleIdx="0" presStyleCnt="3"/>
      <dgm:spPr/>
    </dgm:pt>
    <dgm:pt modelId="{EA1EFCE2-939B-4E3F-9F02-4E732D553132}" type="pres">
      <dgm:prSet presAssocID="{C024651F-BC73-4150-8CAA-5DCE8BBF4ED6}" presName="root2" presStyleCnt="0"/>
      <dgm:spPr/>
    </dgm:pt>
    <dgm:pt modelId="{B39A071A-57E0-4785-82AF-8E510A7CCBBC}" type="pres">
      <dgm:prSet presAssocID="{C024651F-BC73-4150-8CAA-5DCE8BBF4ED6}" presName="LevelTwoTextNode" presStyleLbl="node2" presStyleIdx="0" presStyleCnt="3" custScaleX="123313">
        <dgm:presLayoutVars>
          <dgm:chPref val="3"/>
        </dgm:presLayoutVars>
      </dgm:prSet>
      <dgm:spPr/>
    </dgm:pt>
    <dgm:pt modelId="{EE17CFC6-4DFE-447D-BEF5-82C53C5202F5}" type="pres">
      <dgm:prSet presAssocID="{C024651F-BC73-4150-8CAA-5DCE8BBF4ED6}" presName="level3hierChild" presStyleCnt="0"/>
      <dgm:spPr/>
    </dgm:pt>
    <dgm:pt modelId="{23BECBA3-303F-48AF-AA9F-5DECCD47DD75}" type="pres">
      <dgm:prSet presAssocID="{A4D611F3-2522-41C9-BC7C-D905BB8B112E}" presName="conn2-1" presStyleLbl="parChTrans1D2" presStyleIdx="1" presStyleCnt="3"/>
      <dgm:spPr/>
    </dgm:pt>
    <dgm:pt modelId="{A72C6487-DD37-4974-99F7-F74038515EDA}" type="pres">
      <dgm:prSet presAssocID="{A4D611F3-2522-41C9-BC7C-D905BB8B112E}" presName="connTx" presStyleLbl="parChTrans1D2" presStyleIdx="1" presStyleCnt="3"/>
      <dgm:spPr/>
    </dgm:pt>
    <dgm:pt modelId="{D87C10F1-7874-4B1A-9D53-E12D7DBE288E}" type="pres">
      <dgm:prSet presAssocID="{98F0838F-A95F-4BBE-8419-F27C6175D4B5}" presName="root2" presStyleCnt="0"/>
      <dgm:spPr/>
    </dgm:pt>
    <dgm:pt modelId="{24DA6BF5-3705-4945-BE95-DE82F0EDB993}" type="pres">
      <dgm:prSet presAssocID="{98F0838F-A95F-4BBE-8419-F27C6175D4B5}" presName="LevelTwoTextNode" presStyleLbl="node2" presStyleIdx="1" presStyleCnt="3" custScaleX="123313">
        <dgm:presLayoutVars>
          <dgm:chPref val="3"/>
        </dgm:presLayoutVars>
      </dgm:prSet>
      <dgm:spPr/>
    </dgm:pt>
    <dgm:pt modelId="{698F5398-20D3-47FE-8247-FA662486BC5D}" type="pres">
      <dgm:prSet presAssocID="{98F0838F-A95F-4BBE-8419-F27C6175D4B5}" presName="level3hierChild" presStyleCnt="0"/>
      <dgm:spPr/>
    </dgm:pt>
    <dgm:pt modelId="{38F74C7A-8C56-4028-87AF-D8B3412FA94E}" type="pres">
      <dgm:prSet presAssocID="{82B792C1-E929-4A89-ADA3-9A7788A17395}" presName="conn2-1" presStyleLbl="parChTrans1D2" presStyleIdx="2" presStyleCnt="3"/>
      <dgm:spPr/>
    </dgm:pt>
    <dgm:pt modelId="{D3ABAD9B-A240-4FC2-89F6-78070183DA3A}" type="pres">
      <dgm:prSet presAssocID="{82B792C1-E929-4A89-ADA3-9A7788A17395}" presName="connTx" presStyleLbl="parChTrans1D2" presStyleIdx="2" presStyleCnt="3"/>
      <dgm:spPr/>
    </dgm:pt>
    <dgm:pt modelId="{AF7C9443-37B3-4B95-8F4B-98E07C88F83C}" type="pres">
      <dgm:prSet presAssocID="{C1FDD7F6-0843-4E7B-9200-A34A963F0647}" presName="root2" presStyleCnt="0"/>
      <dgm:spPr/>
    </dgm:pt>
    <dgm:pt modelId="{47837DE1-39C0-4210-A902-124BBB44DEED}" type="pres">
      <dgm:prSet presAssocID="{C1FDD7F6-0843-4E7B-9200-A34A963F0647}" presName="LevelTwoTextNode" presStyleLbl="node2" presStyleIdx="2" presStyleCnt="3" custScaleX="123313">
        <dgm:presLayoutVars>
          <dgm:chPref val="3"/>
        </dgm:presLayoutVars>
      </dgm:prSet>
      <dgm:spPr/>
    </dgm:pt>
    <dgm:pt modelId="{53C653C4-34D7-4723-94EA-26CBC6A691CA}" type="pres">
      <dgm:prSet presAssocID="{C1FDD7F6-0843-4E7B-9200-A34A963F0647}" presName="level3hierChild" presStyleCnt="0"/>
      <dgm:spPr/>
    </dgm:pt>
  </dgm:ptLst>
  <dgm:cxnLst>
    <dgm:cxn modelId="{44C6520D-8929-4E42-A87C-B6014832F29E}" srcId="{E267EBEB-59DB-4556-B30E-10C3AFA74A84}" destId="{827D2854-6D0E-463A-ACEF-DBFB15AB4572}" srcOrd="0" destOrd="0" parTransId="{6C06D376-B5B2-4FDA-A23F-C7E9A21D9FC1}" sibTransId="{FF768BCD-118E-4D5E-89E8-21908E2F02F6}"/>
    <dgm:cxn modelId="{9E7D0413-DC19-41D7-A073-3C0F0A601698}" type="presOf" srcId="{5D3B5036-C491-4C41-BF81-BC66D40E81CD}" destId="{D5FE7DE6-45C1-4D90-A03E-3369C8B4B8A6}" srcOrd="1" destOrd="0" presId="urn:microsoft.com/office/officeart/2008/layout/HorizontalMultiLevelHierarchy"/>
    <dgm:cxn modelId="{0422DD21-7249-476C-987D-F4E90BD80AC6}" srcId="{827D2854-6D0E-463A-ACEF-DBFB15AB4572}" destId="{C1FDD7F6-0843-4E7B-9200-A34A963F0647}" srcOrd="2" destOrd="0" parTransId="{82B792C1-E929-4A89-ADA3-9A7788A17395}" sibTransId="{CC8EFD90-BEA0-4EA9-97DD-5F765FE5286E}"/>
    <dgm:cxn modelId="{31CFC03B-4435-407C-82F5-21FCC7B1C2F4}" type="presOf" srcId="{98F0838F-A95F-4BBE-8419-F27C6175D4B5}" destId="{24DA6BF5-3705-4945-BE95-DE82F0EDB993}" srcOrd="0" destOrd="0" presId="urn:microsoft.com/office/officeart/2008/layout/HorizontalMultiLevelHierarchy"/>
    <dgm:cxn modelId="{8B856C61-8622-49B5-857B-B5D86159BCAE}" type="presOf" srcId="{82B792C1-E929-4A89-ADA3-9A7788A17395}" destId="{38F74C7A-8C56-4028-87AF-D8B3412FA94E}" srcOrd="0" destOrd="0" presId="urn:microsoft.com/office/officeart/2008/layout/HorizontalMultiLevelHierarchy"/>
    <dgm:cxn modelId="{9ED2E864-0D69-46C8-AF8D-D5406B86050B}" type="presOf" srcId="{C024651F-BC73-4150-8CAA-5DCE8BBF4ED6}" destId="{B39A071A-57E0-4785-82AF-8E510A7CCBBC}" srcOrd="0" destOrd="0" presId="urn:microsoft.com/office/officeart/2008/layout/HorizontalMultiLevelHierarchy"/>
    <dgm:cxn modelId="{52BD2147-33A1-4779-A698-E1D18CD3EE4D}" type="presOf" srcId="{A4D611F3-2522-41C9-BC7C-D905BB8B112E}" destId="{23BECBA3-303F-48AF-AA9F-5DECCD47DD75}" srcOrd="0" destOrd="0" presId="urn:microsoft.com/office/officeart/2008/layout/HorizontalMultiLevelHierarchy"/>
    <dgm:cxn modelId="{B5419A6C-8985-4B9A-A787-7365CCD82EC1}" type="presOf" srcId="{5D3B5036-C491-4C41-BF81-BC66D40E81CD}" destId="{745A96FD-99AB-435F-AE07-59179E7409FA}" srcOrd="0" destOrd="0" presId="urn:microsoft.com/office/officeart/2008/layout/HorizontalMultiLevelHierarchy"/>
    <dgm:cxn modelId="{04E0BB6F-2E05-460F-9C4E-BB58BDC76D76}" srcId="{827D2854-6D0E-463A-ACEF-DBFB15AB4572}" destId="{98F0838F-A95F-4BBE-8419-F27C6175D4B5}" srcOrd="1" destOrd="0" parTransId="{A4D611F3-2522-41C9-BC7C-D905BB8B112E}" sibTransId="{6BA0F39E-E304-4912-A324-641CB5B0B6D6}"/>
    <dgm:cxn modelId="{C4AD9E82-900E-4A33-8F77-8C8E5F6B6F8F}" type="presOf" srcId="{C1FDD7F6-0843-4E7B-9200-A34A963F0647}" destId="{47837DE1-39C0-4210-A902-124BBB44DEED}" srcOrd="0" destOrd="0" presId="urn:microsoft.com/office/officeart/2008/layout/HorizontalMultiLevelHierarchy"/>
    <dgm:cxn modelId="{AF69898F-0351-450D-93E9-7CA0805D8ECA}" type="presOf" srcId="{E267EBEB-59DB-4556-B30E-10C3AFA74A84}" destId="{77E443A2-08D0-4C01-B20A-9C99B7B24D15}" srcOrd="0" destOrd="0" presId="urn:microsoft.com/office/officeart/2008/layout/HorizontalMultiLevelHierarchy"/>
    <dgm:cxn modelId="{D26CC197-AE1E-4E5C-91F8-942CF5299E8C}" type="presOf" srcId="{82B792C1-E929-4A89-ADA3-9A7788A17395}" destId="{D3ABAD9B-A240-4FC2-89F6-78070183DA3A}" srcOrd="1" destOrd="0" presId="urn:microsoft.com/office/officeart/2008/layout/HorizontalMultiLevelHierarchy"/>
    <dgm:cxn modelId="{CE3E9B98-D5B9-4729-A134-B9F267A93094}" type="presOf" srcId="{A4D611F3-2522-41C9-BC7C-D905BB8B112E}" destId="{A72C6487-DD37-4974-99F7-F74038515EDA}" srcOrd="1" destOrd="0" presId="urn:microsoft.com/office/officeart/2008/layout/HorizontalMultiLevelHierarchy"/>
    <dgm:cxn modelId="{5F7388A0-D2AA-4D91-B397-67D068A37A81}" srcId="{827D2854-6D0E-463A-ACEF-DBFB15AB4572}" destId="{C024651F-BC73-4150-8CAA-5DCE8BBF4ED6}" srcOrd="0" destOrd="0" parTransId="{5D3B5036-C491-4C41-BF81-BC66D40E81CD}" sibTransId="{F0A210FE-8404-4C92-80CB-C33A4467270E}"/>
    <dgm:cxn modelId="{3D1AF4CA-7DD6-40B6-9AB9-9A7A7F6609FA}" type="presOf" srcId="{827D2854-6D0E-463A-ACEF-DBFB15AB4572}" destId="{4AD77A6A-AD54-4E3C-A9C4-394F7CAC43A7}" srcOrd="0" destOrd="0" presId="urn:microsoft.com/office/officeart/2008/layout/HorizontalMultiLevelHierarchy"/>
    <dgm:cxn modelId="{507E7052-F22E-4383-BE49-A320D7DFB372}" type="presParOf" srcId="{77E443A2-08D0-4C01-B20A-9C99B7B24D15}" destId="{59B74EBB-FE2E-451C-9A06-CA7276904E59}" srcOrd="0" destOrd="0" presId="urn:microsoft.com/office/officeart/2008/layout/HorizontalMultiLevelHierarchy"/>
    <dgm:cxn modelId="{78352E91-EE50-4DA1-9155-C7654B18B7FE}" type="presParOf" srcId="{59B74EBB-FE2E-451C-9A06-CA7276904E59}" destId="{4AD77A6A-AD54-4E3C-A9C4-394F7CAC43A7}" srcOrd="0" destOrd="0" presId="urn:microsoft.com/office/officeart/2008/layout/HorizontalMultiLevelHierarchy"/>
    <dgm:cxn modelId="{B33A4817-A2D2-40AB-AE8F-608D5BF34C78}" type="presParOf" srcId="{59B74EBB-FE2E-451C-9A06-CA7276904E59}" destId="{06A9201D-88F7-495E-B103-F82DA793360C}" srcOrd="1" destOrd="0" presId="urn:microsoft.com/office/officeart/2008/layout/HorizontalMultiLevelHierarchy"/>
    <dgm:cxn modelId="{960254C5-D011-4A56-828C-7FC79CE2784B}" type="presParOf" srcId="{06A9201D-88F7-495E-B103-F82DA793360C}" destId="{745A96FD-99AB-435F-AE07-59179E7409FA}" srcOrd="0" destOrd="0" presId="urn:microsoft.com/office/officeart/2008/layout/HorizontalMultiLevelHierarchy"/>
    <dgm:cxn modelId="{C7F906BE-4F72-4040-B04A-28D8161941DA}" type="presParOf" srcId="{745A96FD-99AB-435F-AE07-59179E7409FA}" destId="{D5FE7DE6-45C1-4D90-A03E-3369C8B4B8A6}" srcOrd="0" destOrd="0" presId="urn:microsoft.com/office/officeart/2008/layout/HorizontalMultiLevelHierarchy"/>
    <dgm:cxn modelId="{F1386CBE-6948-4A73-872B-BDAE771DA4BD}" type="presParOf" srcId="{06A9201D-88F7-495E-B103-F82DA793360C}" destId="{EA1EFCE2-939B-4E3F-9F02-4E732D553132}" srcOrd="1" destOrd="0" presId="urn:microsoft.com/office/officeart/2008/layout/HorizontalMultiLevelHierarchy"/>
    <dgm:cxn modelId="{6DD6F166-C778-4865-90B0-83395D1F57D0}" type="presParOf" srcId="{EA1EFCE2-939B-4E3F-9F02-4E732D553132}" destId="{B39A071A-57E0-4785-82AF-8E510A7CCBBC}" srcOrd="0" destOrd="0" presId="urn:microsoft.com/office/officeart/2008/layout/HorizontalMultiLevelHierarchy"/>
    <dgm:cxn modelId="{0A07B1A0-AD19-48A6-A07E-41AC1D681779}" type="presParOf" srcId="{EA1EFCE2-939B-4E3F-9F02-4E732D553132}" destId="{EE17CFC6-4DFE-447D-BEF5-82C53C5202F5}" srcOrd="1" destOrd="0" presId="urn:microsoft.com/office/officeart/2008/layout/HorizontalMultiLevelHierarchy"/>
    <dgm:cxn modelId="{23553FC1-7F8C-4D87-914B-75D260F00821}" type="presParOf" srcId="{06A9201D-88F7-495E-B103-F82DA793360C}" destId="{23BECBA3-303F-48AF-AA9F-5DECCD47DD75}" srcOrd="2" destOrd="0" presId="urn:microsoft.com/office/officeart/2008/layout/HorizontalMultiLevelHierarchy"/>
    <dgm:cxn modelId="{A12DA686-2847-49E8-9435-E417A71BDDF6}" type="presParOf" srcId="{23BECBA3-303F-48AF-AA9F-5DECCD47DD75}" destId="{A72C6487-DD37-4974-99F7-F74038515EDA}" srcOrd="0" destOrd="0" presId="urn:microsoft.com/office/officeart/2008/layout/HorizontalMultiLevelHierarchy"/>
    <dgm:cxn modelId="{A9312AB7-942D-4912-9498-E2F809E45700}" type="presParOf" srcId="{06A9201D-88F7-495E-B103-F82DA793360C}" destId="{D87C10F1-7874-4B1A-9D53-E12D7DBE288E}" srcOrd="3" destOrd="0" presId="urn:microsoft.com/office/officeart/2008/layout/HorizontalMultiLevelHierarchy"/>
    <dgm:cxn modelId="{C7334DEA-6A5B-4585-94D1-50F9CB32ACF3}" type="presParOf" srcId="{D87C10F1-7874-4B1A-9D53-E12D7DBE288E}" destId="{24DA6BF5-3705-4945-BE95-DE82F0EDB993}" srcOrd="0" destOrd="0" presId="urn:microsoft.com/office/officeart/2008/layout/HorizontalMultiLevelHierarchy"/>
    <dgm:cxn modelId="{18958CBB-E4A0-4E32-9138-3EA0E4DCE20D}" type="presParOf" srcId="{D87C10F1-7874-4B1A-9D53-E12D7DBE288E}" destId="{698F5398-20D3-47FE-8247-FA662486BC5D}" srcOrd="1" destOrd="0" presId="urn:microsoft.com/office/officeart/2008/layout/HorizontalMultiLevelHierarchy"/>
    <dgm:cxn modelId="{A5D6A439-A884-4AA3-B261-EBA81163707D}" type="presParOf" srcId="{06A9201D-88F7-495E-B103-F82DA793360C}" destId="{38F74C7A-8C56-4028-87AF-D8B3412FA94E}" srcOrd="4" destOrd="0" presId="urn:microsoft.com/office/officeart/2008/layout/HorizontalMultiLevelHierarchy"/>
    <dgm:cxn modelId="{39F2E348-1397-44CB-83E9-3BE07BF179D4}" type="presParOf" srcId="{38F74C7A-8C56-4028-87AF-D8B3412FA94E}" destId="{D3ABAD9B-A240-4FC2-89F6-78070183DA3A}" srcOrd="0" destOrd="0" presId="urn:microsoft.com/office/officeart/2008/layout/HorizontalMultiLevelHierarchy"/>
    <dgm:cxn modelId="{AB0E2EA2-E611-471B-A13E-CB9B47E7FAC6}" type="presParOf" srcId="{06A9201D-88F7-495E-B103-F82DA793360C}" destId="{AF7C9443-37B3-4B95-8F4B-98E07C88F83C}" srcOrd="5" destOrd="0" presId="urn:microsoft.com/office/officeart/2008/layout/HorizontalMultiLevelHierarchy"/>
    <dgm:cxn modelId="{CC8931D7-A4E5-4C7E-A998-DE6185479C4B}" type="presParOf" srcId="{AF7C9443-37B3-4B95-8F4B-98E07C88F83C}" destId="{47837DE1-39C0-4210-A902-124BBB44DEED}" srcOrd="0" destOrd="0" presId="urn:microsoft.com/office/officeart/2008/layout/HorizontalMultiLevelHierarchy"/>
    <dgm:cxn modelId="{63EC143E-37FD-4414-9731-28FC4C154AAE}" type="presParOf" srcId="{AF7C9443-37B3-4B95-8F4B-98E07C88F83C}" destId="{53C653C4-34D7-4723-94EA-26CBC6A691CA}" srcOrd="1" destOrd="0" presId="urn:microsoft.com/office/officeart/2008/layout/HorizontalMultiLevelHierarchy"/>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76415B6-CEA3-4CCE-99E5-CF7F25FEEF0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660E63B-168B-4707-8A3B-2B6E0848ED5B}">
      <dgm:prSet phldrT="[文本]"/>
      <dgm:spPr/>
      <dgm:t>
        <a:bodyPr/>
        <a:lstStyle/>
        <a:p>
          <a:r>
            <a:rPr lang="zh-CN" altLang="en-US" dirty="0">
              <a:latin typeface="微软雅黑" panose="020B0503020204020204" pitchFamily="34" charset="-122"/>
              <a:ea typeface="微软雅黑" panose="020B0503020204020204" pitchFamily="34" charset="-122"/>
            </a:rPr>
            <a:t>控制总价合同的概算编制精确度差</a:t>
          </a:r>
        </a:p>
      </dgm:t>
    </dgm:pt>
    <dgm:pt modelId="{FC02F4D0-2973-4571-AE81-C8222DA2F9D4}" type="parTrans" cxnId="{57440C7D-EBEB-47DA-8AA9-09A7B10C90BE}">
      <dgm:prSet/>
      <dgm:spPr/>
      <dgm:t>
        <a:bodyPr/>
        <a:lstStyle/>
        <a:p>
          <a:endParaRPr lang="zh-CN" altLang="en-US"/>
        </a:p>
      </dgm:t>
    </dgm:pt>
    <dgm:pt modelId="{30ED2C0E-5F45-442D-AAF9-FC940FCCD3F8}" type="sibTrans" cxnId="{57440C7D-EBEB-47DA-8AA9-09A7B10C90BE}">
      <dgm:prSet/>
      <dgm:spPr/>
      <dgm:t>
        <a:bodyPr/>
        <a:lstStyle/>
        <a:p>
          <a:endParaRPr lang="zh-CN" altLang="en-US"/>
        </a:p>
      </dgm:t>
    </dgm:pt>
    <dgm:pt modelId="{8C47701E-CD66-4231-9413-0D04F48CC0CC}">
      <dgm:prSet phldrT="[文本]"/>
      <dgm:spPr/>
      <dgm:t>
        <a:bodyPr/>
        <a:lstStyle/>
        <a:p>
          <a:r>
            <a:rPr lang="zh-CN" altLang="en-US" dirty="0">
              <a:latin typeface="微软雅黑" panose="020B0503020204020204" pitchFamily="34" charset="-122"/>
              <a:ea typeface="微软雅黑" panose="020B0503020204020204" pitchFamily="34" charset="-122"/>
            </a:rPr>
            <a:t>总价合同价格对要素的风险不明确</a:t>
          </a:r>
        </a:p>
      </dgm:t>
    </dgm:pt>
    <dgm:pt modelId="{DBE66263-9BE3-4901-BD60-B99922F92E66}" type="parTrans" cxnId="{4580C4B3-57D0-4A78-A477-7FC029CE5E26}">
      <dgm:prSet/>
      <dgm:spPr/>
      <dgm:t>
        <a:bodyPr/>
        <a:lstStyle/>
        <a:p>
          <a:endParaRPr lang="zh-CN" altLang="en-US"/>
        </a:p>
      </dgm:t>
    </dgm:pt>
    <dgm:pt modelId="{7AE056DE-3C1B-43A9-84F2-810D280B43B2}" type="sibTrans" cxnId="{4580C4B3-57D0-4A78-A477-7FC029CE5E26}">
      <dgm:prSet/>
      <dgm:spPr/>
      <dgm:t>
        <a:bodyPr/>
        <a:lstStyle/>
        <a:p>
          <a:endParaRPr lang="zh-CN" altLang="en-US"/>
        </a:p>
      </dgm:t>
    </dgm:pt>
    <dgm:pt modelId="{B6540713-BAEE-4BE4-91EB-2FC51B1B6E08}">
      <dgm:prSet phldrT="[文本]"/>
      <dgm:spPr/>
      <dgm:t>
        <a:bodyPr/>
        <a:lstStyle/>
        <a:p>
          <a:r>
            <a:rPr lang="zh-CN" altLang="en-US" dirty="0">
              <a:latin typeface="微软雅黑" panose="020B0503020204020204" pitchFamily="34" charset="-122"/>
              <a:ea typeface="微软雅黑" panose="020B0503020204020204" pitchFamily="34" charset="-122"/>
            </a:rPr>
            <a:t>对工程具体的实施内容、要求不明确</a:t>
          </a:r>
        </a:p>
      </dgm:t>
    </dgm:pt>
    <dgm:pt modelId="{19E11E29-13B7-4579-B777-7443C6D53AD0}" type="parTrans" cxnId="{511D6AA0-2009-4E5D-833C-BCB415277174}">
      <dgm:prSet/>
      <dgm:spPr/>
      <dgm:t>
        <a:bodyPr/>
        <a:lstStyle/>
        <a:p>
          <a:endParaRPr lang="zh-CN" altLang="en-US"/>
        </a:p>
      </dgm:t>
    </dgm:pt>
    <dgm:pt modelId="{06D16CE4-C1BD-4466-BB98-D2914B9102E9}" type="sibTrans" cxnId="{511D6AA0-2009-4E5D-833C-BCB415277174}">
      <dgm:prSet/>
      <dgm:spPr/>
      <dgm:t>
        <a:bodyPr/>
        <a:lstStyle/>
        <a:p>
          <a:endParaRPr lang="zh-CN" altLang="en-US"/>
        </a:p>
      </dgm:t>
    </dgm:pt>
    <dgm:pt modelId="{93B39D59-81A3-44FD-AD92-77E66D7F6510}" type="pres">
      <dgm:prSet presAssocID="{776415B6-CEA3-4CCE-99E5-CF7F25FEEF09}" presName="linear" presStyleCnt="0">
        <dgm:presLayoutVars>
          <dgm:dir/>
          <dgm:animLvl val="lvl"/>
          <dgm:resizeHandles val="exact"/>
        </dgm:presLayoutVars>
      </dgm:prSet>
      <dgm:spPr/>
    </dgm:pt>
    <dgm:pt modelId="{3B87F8FE-2795-4AA6-8BF9-DB4F6E69A426}" type="pres">
      <dgm:prSet presAssocID="{7660E63B-168B-4707-8A3B-2B6E0848ED5B}" presName="parentLin" presStyleCnt="0"/>
      <dgm:spPr/>
    </dgm:pt>
    <dgm:pt modelId="{210FD427-2844-4F39-A2E9-12C7FAD57181}" type="pres">
      <dgm:prSet presAssocID="{7660E63B-168B-4707-8A3B-2B6E0848ED5B}" presName="parentLeftMargin" presStyleLbl="node1" presStyleIdx="0" presStyleCnt="3"/>
      <dgm:spPr/>
    </dgm:pt>
    <dgm:pt modelId="{BF235A19-5DCF-4075-B444-A37588C66C20}" type="pres">
      <dgm:prSet presAssocID="{7660E63B-168B-4707-8A3B-2B6E0848ED5B}" presName="parentText" presStyleLbl="node1" presStyleIdx="0" presStyleCnt="3">
        <dgm:presLayoutVars>
          <dgm:chMax val="0"/>
          <dgm:bulletEnabled val="1"/>
        </dgm:presLayoutVars>
      </dgm:prSet>
      <dgm:spPr/>
    </dgm:pt>
    <dgm:pt modelId="{C20FA2E2-D958-4AA5-A322-034B85AC8AD1}" type="pres">
      <dgm:prSet presAssocID="{7660E63B-168B-4707-8A3B-2B6E0848ED5B}" presName="negativeSpace" presStyleCnt="0"/>
      <dgm:spPr/>
    </dgm:pt>
    <dgm:pt modelId="{14C64119-672B-4265-AAEA-C876C33CB706}" type="pres">
      <dgm:prSet presAssocID="{7660E63B-168B-4707-8A3B-2B6E0848ED5B}" presName="childText" presStyleLbl="conFgAcc1" presStyleIdx="0" presStyleCnt="3">
        <dgm:presLayoutVars>
          <dgm:bulletEnabled val="1"/>
        </dgm:presLayoutVars>
      </dgm:prSet>
      <dgm:spPr/>
    </dgm:pt>
    <dgm:pt modelId="{554251DE-29EC-473B-BF31-C8EB774DDB66}" type="pres">
      <dgm:prSet presAssocID="{30ED2C0E-5F45-442D-AAF9-FC940FCCD3F8}" presName="spaceBetweenRectangles" presStyleCnt="0"/>
      <dgm:spPr/>
    </dgm:pt>
    <dgm:pt modelId="{EB2F4CF1-8A80-44DE-945C-640DA4095640}" type="pres">
      <dgm:prSet presAssocID="{8C47701E-CD66-4231-9413-0D04F48CC0CC}" presName="parentLin" presStyleCnt="0"/>
      <dgm:spPr/>
    </dgm:pt>
    <dgm:pt modelId="{475D5139-533A-4A01-9EAD-7885968EEB87}" type="pres">
      <dgm:prSet presAssocID="{8C47701E-CD66-4231-9413-0D04F48CC0CC}" presName="parentLeftMargin" presStyleLbl="node1" presStyleIdx="0" presStyleCnt="3"/>
      <dgm:spPr/>
    </dgm:pt>
    <dgm:pt modelId="{61C6A078-5628-41C2-8AF1-DD3E98051375}" type="pres">
      <dgm:prSet presAssocID="{8C47701E-CD66-4231-9413-0D04F48CC0CC}" presName="parentText" presStyleLbl="node1" presStyleIdx="1" presStyleCnt="3">
        <dgm:presLayoutVars>
          <dgm:chMax val="0"/>
          <dgm:bulletEnabled val="1"/>
        </dgm:presLayoutVars>
      </dgm:prSet>
      <dgm:spPr/>
    </dgm:pt>
    <dgm:pt modelId="{CE4C37E4-3ECD-4826-84AA-BF5F85A0AB48}" type="pres">
      <dgm:prSet presAssocID="{8C47701E-CD66-4231-9413-0D04F48CC0CC}" presName="negativeSpace" presStyleCnt="0"/>
      <dgm:spPr/>
    </dgm:pt>
    <dgm:pt modelId="{7237334A-0BF3-43C2-B29F-3379D54E2CDD}" type="pres">
      <dgm:prSet presAssocID="{8C47701E-CD66-4231-9413-0D04F48CC0CC}" presName="childText" presStyleLbl="conFgAcc1" presStyleIdx="1" presStyleCnt="3">
        <dgm:presLayoutVars>
          <dgm:bulletEnabled val="1"/>
        </dgm:presLayoutVars>
      </dgm:prSet>
      <dgm:spPr/>
    </dgm:pt>
    <dgm:pt modelId="{AE0BEFB3-3BED-4D53-A698-5E88DB45A43B}" type="pres">
      <dgm:prSet presAssocID="{7AE056DE-3C1B-43A9-84F2-810D280B43B2}" presName="spaceBetweenRectangles" presStyleCnt="0"/>
      <dgm:spPr/>
    </dgm:pt>
    <dgm:pt modelId="{812CF99E-76D4-4557-B53D-F3A71E8444DE}" type="pres">
      <dgm:prSet presAssocID="{B6540713-BAEE-4BE4-91EB-2FC51B1B6E08}" presName="parentLin" presStyleCnt="0"/>
      <dgm:spPr/>
    </dgm:pt>
    <dgm:pt modelId="{EC076F22-9A72-4F77-A3D1-6E995BC31DC3}" type="pres">
      <dgm:prSet presAssocID="{B6540713-BAEE-4BE4-91EB-2FC51B1B6E08}" presName="parentLeftMargin" presStyleLbl="node1" presStyleIdx="1" presStyleCnt="3"/>
      <dgm:spPr/>
    </dgm:pt>
    <dgm:pt modelId="{B92C5A28-BF2C-496E-87F6-FEAE13C0F6D4}" type="pres">
      <dgm:prSet presAssocID="{B6540713-BAEE-4BE4-91EB-2FC51B1B6E08}" presName="parentText" presStyleLbl="node1" presStyleIdx="2" presStyleCnt="3">
        <dgm:presLayoutVars>
          <dgm:chMax val="0"/>
          <dgm:bulletEnabled val="1"/>
        </dgm:presLayoutVars>
      </dgm:prSet>
      <dgm:spPr/>
    </dgm:pt>
    <dgm:pt modelId="{4802D451-F431-453D-B944-C0A836FA6D7A}" type="pres">
      <dgm:prSet presAssocID="{B6540713-BAEE-4BE4-91EB-2FC51B1B6E08}" presName="negativeSpace" presStyleCnt="0"/>
      <dgm:spPr/>
    </dgm:pt>
    <dgm:pt modelId="{78EA54E2-FE60-465B-AF5B-E68624C0855E}" type="pres">
      <dgm:prSet presAssocID="{B6540713-BAEE-4BE4-91EB-2FC51B1B6E08}" presName="childText" presStyleLbl="conFgAcc1" presStyleIdx="2" presStyleCnt="3">
        <dgm:presLayoutVars>
          <dgm:bulletEnabled val="1"/>
        </dgm:presLayoutVars>
      </dgm:prSet>
      <dgm:spPr/>
    </dgm:pt>
  </dgm:ptLst>
  <dgm:cxnLst>
    <dgm:cxn modelId="{DAD78B30-A309-42BE-BEE8-DBFB62199841}" type="presOf" srcId="{7660E63B-168B-4707-8A3B-2B6E0848ED5B}" destId="{BF235A19-5DCF-4075-B444-A37588C66C20}" srcOrd="1" destOrd="0" presId="urn:microsoft.com/office/officeart/2005/8/layout/list1"/>
    <dgm:cxn modelId="{5C772871-410D-4CFD-BDC0-329381397F97}" type="presOf" srcId="{776415B6-CEA3-4CCE-99E5-CF7F25FEEF09}" destId="{93B39D59-81A3-44FD-AD92-77E66D7F6510}" srcOrd="0" destOrd="0" presId="urn:microsoft.com/office/officeart/2005/8/layout/list1"/>
    <dgm:cxn modelId="{2F775151-D86F-4F5D-A8D9-E63068D05C45}" type="presOf" srcId="{B6540713-BAEE-4BE4-91EB-2FC51B1B6E08}" destId="{B92C5A28-BF2C-496E-87F6-FEAE13C0F6D4}" srcOrd="1" destOrd="0" presId="urn:microsoft.com/office/officeart/2005/8/layout/list1"/>
    <dgm:cxn modelId="{03025155-B8C9-40B5-98BF-099DA7419A2A}" type="presOf" srcId="{B6540713-BAEE-4BE4-91EB-2FC51B1B6E08}" destId="{EC076F22-9A72-4F77-A3D1-6E995BC31DC3}" srcOrd="0" destOrd="0" presId="urn:microsoft.com/office/officeart/2005/8/layout/list1"/>
    <dgm:cxn modelId="{57440C7D-EBEB-47DA-8AA9-09A7B10C90BE}" srcId="{776415B6-CEA3-4CCE-99E5-CF7F25FEEF09}" destId="{7660E63B-168B-4707-8A3B-2B6E0848ED5B}" srcOrd="0" destOrd="0" parTransId="{FC02F4D0-2973-4571-AE81-C8222DA2F9D4}" sibTransId="{30ED2C0E-5F45-442D-AAF9-FC940FCCD3F8}"/>
    <dgm:cxn modelId="{AF8E3A88-4E3C-4626-AF2E-745E26379DF2}" type="presOf" srcId="{8C47701E-CD66-4231-9413-0D04F48CC0CC}" destId="{475D5139-533A-4A01-9EAD-7885968EEB87}" srcOrd="0" destOrd="0" presId="urn:microsoft.com/office/officeart/2005/8/layout/list1"/>
    <dgm:cxn modelId="{511D6AA0-2009-4E5D-833C-BCB415277174}" srcId="{776415B6-CEA3-4CCE-99E5-CF7F25FEEF09}" destId="{B6540713-BAEE-4BE4-91EB-2FC51B1B6E08}" srcOrd="2" destOrd="0" parTransId="{19E11E29-13B7-4579-B777-7443C6D53AD0}" sibTransId="{06D16CE4-C1BD-4466-BB98-D2914B9102E9}"/>
    <dgm:cxn modelId="{4580C4B3-57D0-4A78-A477-7FC029CE5E26}" srcId="{776415B6-CEA3-4CCE-99E5-CF7F25FEEF09}" destId="{8C47701E-CD66-4231-9413-0D04F48CC0CC}" srcOrd="1" destOrd="0" parTransId="{DBE66263-9BE3-4901-BD60-B99922F92E66}" sibTransId="{7AE056DE-3C1B-43A9-84F2-810D280B43B2}"/>
    <dgm:cxn modelId="{B5BEC3EA-B16E-40D7-8C59-FF5E689DA549}" type="presOf" srcId="{8C47701E-CD66-4231-9413-0D04F48CC0CC}" destId="{61C6A078-5628-41C2-8AF1-DD3E98051375}" srcOrd="1" destOrd="0" presId="urn:microsoft.com/office/officeart/2005/8/layout/list1"/>
    <dgm:cxn modelId="{22BE61ED-C849-478C-9EE3-2C279A295BEC}" type="presOf" srcId="{7660E63B-168B-4707-8A3B-2B6E0848ED5B}" destId="{210FD427-2844-4F39-A2E9-12C7FAD57181}" srcOrd="0" destOrd="0" presId="urn:microsoft.com/office/officeart/2005/8/layout/list1"/>
    <dgm:cxn modelId="{E3B694AB-CD5F-48D2-A812-87EF585F82FF}" type="presParOf" srcId="{93B39D59-81A3-44FD-AD92-77E66D7F6510}" destId="{3B87F8FE-2795-4AA6-8BF9-DB4F6E69A426}" srcOrd="0" destOrd="0" presId="urn:microsoft.com/office/officeart/2005/8/layout/list1"/>
    <dgm:cxn modelId="{2524B20F-258F-4395-A936-434D95887BA6}" type="presParOf" srcId="{3B87F8FE-2795-4AA6-8BF9-DB4F6E69A426}" destId="{210FD427-2844-4F39-A2E9-12C7FAD57181}" srcOrd="0" destOrd="0" presId="urn:microsoft.com/office/officeart/2005/8/layout/list1"/>
    <dgm:cxn modelId="{7A248598-707E-431A-A20C-749C9945BEA7}" type="presParOf" srcId="{3B87F8FE-2795-4AA6-8BF9-DB4F6E69A426}" destId="{BF235A19-5DCF-4075-B444-A37588C66C20}" srcOrd="1" destOrd="0" presId="urn:microsoft.com/office/officeart/2005/8/layout/list1"/>
    <dgm:cxn modelId="{44C5B9C4-9ABB-4346-BBD7-E7EB6C2FCEDF}" type="presParOf" srcId="{93B39D59-81A3-44FD-AD92-77E66D7F6510}" destId="{C20FA2E2-D958-4AA5-A322-034B85AC8AD1}" srcOrd="1" destOrd="0" presId="urn:microsoft.com/office/officeart/2005/8/layout/list1"/>
    <dgm:cxn modelId="{B7B530C0-FCC1-418E-A994-4B504C65F878}" type="presParOf" srcId="{93B39D59-81A3-44FD-AD92-77E66D7F6510}" destId="{14C64119-672B-4265-AAEA-C876C33CB706}" srcOrd="2" destOrd="0" presId="urn:microsoft.com/office/officeart/2005/8/layout/list1"/>
    <dgm:cxn modelId="{083DDE96-8AF0-415D-90E9-64DFAF8E2993}" type="presParOf" srcId="{93B39D59-81A3-44FD-AD92-77E66D7F6510}" destId="{554251DE-29EC-473B-BF31-C8EB774DDB66}" srcOrd="3" destOrd="0" presId="urn:microsoft.com/office/officeart/2005/8/layout/list1"/>
    <dgm:cxn modelId="{32DF96F1-B97A-45FD-AE34-BF17237C4923}" type="presParOf" srcId="{93B39D59-81A3-44FD-AD92-77E66D7F6510}" destId="{EB2F4CF1-8A80-44DE-945C-640DA4095640}" srcOrd="4" destOrd="0" presId="urn:microsoft.com/office/officeart/2005/8/layout/list1"/>
    <dgm:cxn modelId="{37B38941-B77D-470D-BA74-BCD259328A2B}" type="presParOf" srcId="{EB2F4CF1-8A80-44DE-945C-640DA4095640}" destId="{475D5139-533A-4A01-9EAD-7885968EEB87}" srcOrd="0" destOrd="0" presId="urn:microsoft.com/office/officeart/2005/8/layout/list1"/>
    <dgm:cxn modelId="{E2609C81-3E62-4E7A-94B5-F29E780E1339}" type="presParOf" srcId="{EB2F4CF1-8A80-44DE-945C-640DA4095640}" destId="{61C6A078-5628-41C2-8AF1-DD3E98051375}" srcOrd="1" destOrd="0" presId="urn:microsoft.com/office/officeart/2005/8/layout/list1"/>
    <dgm:cxn modelId="{C30DDB54-49B4-4616-BD56-ABCEBDD4DFEB}" type="presParOf" srcId="{93B39D59-81A3-44FD-AD92-77E66D7F6510}" destId="{CE4C37E4-3ECD-4826-84AA-BF5F85A0AB48}" srcOrd="5" destOrd="0" presId="urn:microsoft.com/office/officeart/2005/8/layout/list1"/>
    <dgm:cxn modelId="{B95075D1-7196-401B-BD94-45905ED5051D}" type="presParOf" srcId="{93B39D59-81A3-44FD-AD92-77E66D7F6510}" destId="{7237334A-0BF3-43C2-B29F-3379D54E2CDD}" srcOrd="6" destOrd="0" presId="urn:microsoft.com/office/officeart/2005/8/layout/list1"/>
    <dgm:cxn modelId="{AB025FD4-6A47-4764-AEB2-07FCE3036ACE}" type="presParOf" srcId="{93B39D59-81A3-44FD-AD92-77E66D7F6510}" destId="{AE0BEFB3-3BED-4D53-A698-5E88DB45A43B}" srcOrd="7" destOrd="0" presId="urn:microsoft.com/office/officeart/2005/8/layout/list1"/>
    <dgm:cxn modelId="{9B65D4FC-91CB-4791-9CFC-DA31BA81B9F4}" type="presParOf" srcId="{93B39D59-81A3-44FD-AD92-77E66D7F6510}" destId="{812CF99E-76D4-4557-B53D-F3A71E8444DE}" srcOrd="8" destOrd="0" presId="urn:microsoft.com/office/officeart/2005/8/layout/list1"/>
    <dgm:cxn modelId="{36CC8B30-E76A-4236-B39C-B93CCC3DC8A5}" type="presParOf" srcId="{812CF99E-76D4-4557-B53D-F3A71E8444DE}" destId="{EC076F22-9A72-4F77-A3D1-6E995BC31DC3}" srcOrd="0" destOrd="0" presId="urn:microsoft.com/office/officeart/2005/8/layout/list1"/>
    <dgm:cxn modelId="{D70983E6-9231-432E-8C5D-DA76B016EE59}" type="presParOf" srcId="{812CF99E-76D4-4557-B53D-F3A71E8444DE}" destId="{B92C5A28-BF2C-496E-87F6-FEAE13C0F6D4}" srcOrd="1" destOrd="0" presId="urn:microsoft.com/office/officeart/2005/8/layout/list1"/>
    <dgm:cxn modelId="{0844DDCE-E183-4483-B12B-D0174E122568}" type="presParOf" srcId="{93B39D59-81A3-44FD-AD92-77E66D7F6510}" destId="{4802D451-F431-453D-B944-C0A836FA6D7A}" srcOrd="9" destOrd="0" presId="urn:microsoft.com/office/officeart/2005/8/layout/list1"/>
    <dgm:cxn modelId="{D1C8D4E6-3235-4545-87D8-621814DA17EB}" type="presParOf" srcId="{93B39D59-81A3-44FD-AD92-77E66D7F6510}" destId="{78EA54E2-FE60-465B-AF5B-E68624C0855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76415B6-CEA3-4CCE-99E5-CF7F25FEEF0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660E63B-168B-4707-8A3B-2B6E0848ED5B}">
      <dgm:prSet phldrT="[文本]"/>
      <dgm:spPr/>
      <dgm:t>
        <a:bodyPr/>
        <a:lstStyle/>
        <a:p>
          <a:r>
            <a:rPr lang="zh-CN" altLang="en-US" dirty="0">
              <a:latin typeface="微软雅黑" panose="020B0503020204020204" pitchFamily="34" charset="-122"/>
              <a:ea typeface="微软雅黑" panose="020B0503020204020204" pitchFamily="34" charset="-122"/>
              <a:cs typeface="Arial" panose="020B0604020202020204" pitchFamily="34" charset="0"/>
              <a:sym typeface="+mn-ea"/>
            </a:rPr>
            <a:t>工程计价重回了政府定价模式</a:t>
          </a:r>
          <a:endParaRPr lang="zh-CN" altLang="en-US" dirty="0">
            <a:latin typeface="微软雅黑" panose="020B0503020204020204" pitchFamily="34" charset="-122"/>
            <a:ea typeface="微软雅黑" panose="020B0503020204020204" pitchFamily="34" charset="-122"/>
          </a:endParaRPr>
        </a:p>
      </dgm:t>
    </dgm:pt>
    <dgm:pt modelId="{FC02F4D0-2973-4571-AE81-C8222DA2F9D4}" type="parTrans" cxnId="{57440C7D-EBEB-47DA-8AA9-09A7B10C90BE}">
      <dgm:prSet/>
      <dgm:spPr/>
      <dgm:t>
        <a:bodyPr/>
        <a:lstStyle/>
        <a:p>
          <a:endParaRPr lang="zh-CN" altLang="en-US"/>
        </a:p>
      </dgm:t>
    </dgm:pt>
    <dgm:pt modelId="{30ED2C0E-5F45-442D-AAF9-FC940FCCD3F8}" type="sibTrans" cxnId="{57440C7D-EBEB-47DA-8AA9-09A7B10C90BE}">
      <dgm:prSet/>
      <dgm:spPr/>
      <dgm:t>
        <a:bodyPr/>
        <a:lstStyle/>
        <a:p>
          <a:endParaRPr lang="zh-CN" altLang="en-US"/>
        </a:p>
      </dgm:t>
    </dgm:pt>
    <dgm:pt modelId="{8C47701E-CD66-4231-9413-0D04F48CC0CC}">
      <dgm:prSet phldrT="[文本]"/>
      <dgm:spPr/>
      <dgm:t>
        <a:bodyPr/>
        <a:lstStyle/>
        <a:p>
          <a:r>
            <a:rPr lang="zh-CN" altLang="en-US" dirty="0">
              <a:latin typeface="微软雅黑" panose="020B0503020204020204" pitchFamily="34" charset="-122"/>
              <a:ea typeface="微软雅黑" panose="020B0503020204020204" pitchFamily="34" charset="-122"/>
            </a:rPr>
            <a:t>不利于调动总承包单位优化积极性</a:t>
          </a:r>
        </a:p>
      </dgm:t>
    </dgm:pt>
    <dgm:pt modelId="{DBE66263-9BE3-4901-BD60-B99922F92E66}" type="parTrans" cxnId="{4580C4B3-57D0-4A78-A477-7FC029CE5E26}">
      <dgm:prSet/>
      <dgm:spPr/>
      <dgm:t>
        <a:bodyPr/>
        <a:lstStyle/>
        <a:p>
          <a:endParaRPr lang="zh-CN" altLang="en-US"/>
        </a:p>
      </dgm:t>
    </dgm:pt>
    <dgm:pt modelId="{7AE056DE-3C1B-43A9-84F2-810D280B43B2}" type="sibTrans" cxnId="{4580C4B3-57D0-4A78-A477-7FC029CE5E26}">
      <dgm:prSet/>
      <dgm:spPr/>
      <dgm:t>
        <a:bodyPr/>
        <a:lstStyle/>
        <a:p>
          <a:endParaRPr lang="zh-CN" altLang="en-US"/>
        </a:p>
      </dgm:t>
    </dgm:pt>
    <dgm:pt modelId="{B6540713-BAEE-4BE4-91EB-2FC51B1B6E08}">
      <dgm:prSet phldrT="[文本]"/>
      <dgm:spPr/>
      <dgm:t>
        <a:bodyPr/>
        <a:lstStyle/>
        <a:p>
          <a:r>
            <a:rPr lang="zh-CN" altLang="en-US" dirty="0">
              <a:latin typeface="微软雅黑" panose="020B0503020204020204" pitchFamily="34" charset="-122"/>
              <a:ea typeface="微软雅黑" panose="020B0503020204020204" pitchFamily="34" charset="-122"/>
            </a:rPr>
            <a:t>建设单位工作量并没有减轻</a:t>
          </a:r>
        </a:p>
      </dgm:t>
    </dgm:pt>
    <dgm:pt modelId="{19E11E29-13B7-4579-B777-7443C6D53AD0}" type="parTrans" cxnId="{511D6AA0-2009-4E5D-833C-BCB415277174}">
      <dgm:prSet/>
      <dgm:spPr/>
      <dgm:t>
        <a:bodyPr/>
        <a:lstStyle/>
        <a:p>
          <a:endParaRPr lang="zh-CN" altLang="en-US"/>
        </a:p>
      </dgm:t>
    </dgm:pt>
    <dgm:pt modelId="{06D16CE4-C1BD-4466-BB98-D2914B9102E9}" type="sibTrans" cxnId="{511D6AA0-2009-4E5D-833C-BCB415277174}">
      <dgm:prSet/>
      <dgm:spPr/>
      <dgm:t>
        <a:bodyPr/>
        <a:lstStyle/>
        <a:p>
          <a:endParaRPr lang="zh-CN" altLang="en-US"/>
        </a:p>
      </dgm:t>
    </dgm:pt>
    <dgm:pt modelId="{93B39D59-81A3-44FD-AD92-77E66D7F6510}" type="pres">
      <dgm:prSet presAssocID="{776415B6-CEA3-4CCE-99E5-CF7F25FEEF09}" presName="linear" presStyleCnt="0">
        <dgm:presLayoutVars>
          <dgm:dir/>
          <dgm:animLvl val="lvl"/>
          <dgm:resizeHandles val="exact"/>
        </dgm:presLayoutVars>
      </dgm:prSet>
      <dgm:spPr/>
    </dgm:pt>
    <dgm:pt modelId="{3B87F8FE-2795-4AA6-8BF9-DB4F6E69A426}" type="pres">
      <dgm:prSet presAssocID="{7660E63B-168B-4707-8A3B-2B6E0848ED5B}" presName="parentLin" presStyleCnt="0"/>
      <dgm:spPr/>
    </dgm:pt>
    <dgm:pt modelId="{210FD427-2844-4F39-A2E9-12C7FAD57181}" type="pres">
      <dgm:prSet presAssocID="{7660E63B-168B-4707-8A3B-2B6E0848ED5B}" presName="parentLeftMargin" presStyleLbl="node1" presStyleIdx="0" presStyleCnt="3"/>
      <dgm:spPr/>
    </dgm:pt>
    <dgm:pt modelId="{BF235A19-5DCF-4075-B444-A37588C66C20}" type="pres">
      <dgm:prSet presAssocID="{7660E63B-168B-4707-8A3B-2B6E0848ED5B}" presName="parentText" presStyleLbl="node1" presStyleIdx="0" presStyleCnt="3">
        <dgm:presLayoutVars>
          <dgm:chMax val="0"/>
          <dgm:bulletEnabled val="1"/>
        </dgm:presLayoutVars>
      </dgm:prSet>
      <dgm:spPr/>
    </dgm:pt>
    <dgm:pt modelId="{C20FA2E2-D958-4AA5-A322-034B85AC8AD1}" type="pres">
      <dgm:prSet presAssocID="{7660E63B-168B-4707-8A3B-2B6E0848ED5B}" presName="negativeSpace" presStyleCnt="0"/>
      <dgm:spPr/>
    </dgm:pt>
    <dgm:pt modelId="{14C64119-672B-4265-AAEA-C876C33CB706}" type="pres">
      <dgm:prSet presAssocID="{7660E63B-168B-4707-8A3B-2B6E0848ED5B}" presName="childText" presStyleLbl="conFgAcc1" presStyleIdx="0" presStyleCnt="3">
        <dgm:presLayoutVars>
          <dgm:bulletEnabled val="1"/>
        </dgm:presLayoutVars>
      </dgm:prSet>
      <dgm:spPr/>
    </dgm:pt>
    <dgm:pt modelId="{554251DE-29EC-473B-BF31-C8EB774DDB66}" type="pres">
      <dgm:prSet presAssocID="{30ED2C0E-5F45-442D-AAF9-FC940FCCD3F8}" presName="spaceBetweenRectangles" presStyleCnt="0"/>
      <dgm:spPr/>
    </dgm:pt>
    <dgm:pt modelId="{EB2F4CF1-8A80-44DE-945C-640DA4095640}" type="pres">
      <dgm:prSet presAssocID="{8C47701E-CD66-4231-9413-0D04F48CC0CC}" presName="parentLin" presStyleCnt="0"/>
      <dgm:spPr/>
    </dgm:pt>
    <dgm:pt modelId="{475D5139-533A-4A01-9EAD-7885968EEB87}" type="pres">
      <dgm:prSet presAssocID="{8C47701E-CD66-4231-9413-0D04F48CC0CC}" presName="parentLeftMargin" presStyleLbl="node1" presStyleIdx="0" presStyleCnt="3"/>
      <dgm:spPr/>
    </dgm:pt>
    <dgm:pt modelId="{61C6A078-5628-41C2-8AF1-DD3E98051375}" type="pres">
      <dgm:prSet presAssocID="{8C47701E-CD66-4231-9413-0D04F48CC0CC}" presName="parentText" presStyleLbl="node1" presStyleIdx="1" presStyleCnt="3">
        <dgm:presLayoutVars>
          <dgm:chMax val="0"/>
          <dgm:bulletEnabled val="1"/>
        </dgm:presLayoutVars>
      </dgm:prSet>
      <dgm:spPr/>
    </dgm:pt>
    <dgm:pt modelId="{CE4C37E4-3ECD-4826-84AA-BF5F85A0AB48}" type="pres">
      <dgm:prSet presAssocID="{8C47701E-CD66-4231-9413-0D04F48CC0CC}" presName="negativeSpace" presStyleCnt="0"/>
      <dgm:spPr/>
    </dgm:pt>
    <dgm:pt modelId="{7237334A-0BF3-43C2-B29F-3379D54E2CDD}" type="pres">
      <dgm:prSet presAssocID="{8C47701E-CD66-4231-9413-0D04F48CC0CC}" presName="childText" presStyleLbl="conFgAcc1" presStyleIdx="1" presStyleCnt="3">
        <dgm:presLayoutVars>
          <dgm:bulletEnabled val="1"/>
        </dgm:presLayoutVars>
      </dgm:prSet>
      <dgm:spPr/>
    </dgm:pt>
    <dgm:pt modelId="{AE0BEFB3-3BED-4D53-A698-5E88DB45A43B}" type="pres">
      <dgm:prSet presAssocID="{7AE056DE-3C1B-43A9-84F2-810D280B43B2}" presName="spaceBetweenRectangles" presStyleCnt="0"/>
      <dgm:spPr/>
    </dgm:pt>
    <dgm:pt modelId="{812CF99E-76D4-4557-B53D-F3A71E8444DE}" type="pres">
      <dgm:prSet presAssocID="{B6540713-BAEE-4BE4-91EB-2FC51B1B6E08}" presName="parentLin" presStyleCnt="0"/>
      <dgm:spPr/>
    </dgm:pt>
    <dgm:pt modelId="{EC076F22-9A72-4F77-A3D1-6E995BC31DC3}" type="pres">
      <dgm:prSet presAssocID="{B6540713-BAEE-4BE4-91EB-2FC51B1B6E08}" presName="parentLeftMargin" presStyleLbl="node1" presStyleIdx="1" presStyleCnt="3"/>
      <dgm:spPr/>
    </dgm:pt>
    <dgm:pt modelId="{B92C5A28-BF2C-496E-87F6-FEAE13C0F6D4}" type="pres">
      <dgm:prSet presAssocID="{B6540713-BAEE-4BE4-91EB-2FC51B1B6E08}" presName="parentText" presStyleLbl="node1" presStyleIdx="2" presStyleCnt="3">
        <dgm:presLayoutVars>
          <dgm:chMax val="0"/>
          <dgm:bulletEnabled val="1"/>
        </dgm:presLayoutVars>
      </dgm:prSet>
      <dgm:spPr/>
    </dgm:pt>
    <dgm:pt modelId="{4802D451-F431-453D-B944-C0A836FA6D7A}" type="pres">
      <dgm:prSet presAssocID="{B6540713-BAEE-4BE4-91EB-2FC51B1B6E08}" presName="negativeSpace" presStyleCnt="0"/>
      <dgm:spPr/>
    </dgm:pt>
    <dgm:pt modelId="{78EA54E2-FE60-465B-AF5B-E68624C0855E}" type="pres">
      <dgm:prSet presAssocID="{B6540713-BAEE-4BE4-91EB-2FC51B1B6E08}" presName="childText" presStyleLbl="conFgAcc1" presStyleIdx="2" presStyleCnt="3">
        <dgm:presLayoutVars>
          <dgm:bulletEnabled val="1"/>
        </dgm:presLayoutVars>
      </dgm:prSet>
      <dgm:spPr/>
    </dgm:pt>
  </dgm:ptLst>
  <dgm:cxnLst>
    <dgm:cxn modelId="{09F94228-DB32-49B7-9F31-F7B8EEC0DAA8}" type="presOf" srcId="{B6540713-BAEE-4BE4-91EB-2FC51B1B6E08}" destId="{B92C5A28-BF2C-496E-87F6-FEAE13C0F6D4}" srcOrd="1" destOrd="0" presId="urn:microsoft.com/office/officeart/2005/8/layout/list1"/>
    <dgm:cxn modelId="{AF88A439-3456-4FC2-BA21-58AD7A0B77CD}" type="presOf" srcId="{8C47701E-CD66-4231-9413-0D04F48CC0CC}" destId="{61C6A078-5628-41C2-8AF1-DD3E98051375}" srcOrd="1" destOrd="0" presId="urn:microsoft.com/office/officeart/2005/8/layout/list1"/>
    <dgm:cxn modelId="{57440C7D-EBEB-47DA-8AA9-09A7B10C90BE}" srcId="{776415B6-CEA3-4CCE-99E5-CF7F25FEEF09}" destId="{7660E63B-168B-4707-8A3B-2B6E0848ED5B}" srcOrd="0" destOrd="0" parTransId="{FC02F4D0-2973-4571-AE81-C8222DA2F9D4}" sibTransId="{30ED2C0E-5F45-442D-AAF9-FC940FCCD3F8}"/>
    <dgm:cxn modelId="{9000097F-9EBB-4923-A667-04CF26344320}" type="presOf" srcId="{7660E63B-168B-4707-8A3B-2B6E0848ED5B}" destId="{210FD427-2844-4F39-A2E9-12C7FAD57181}" srcOrd="0" destOrd="0" presId="urn:microsoft.com/office/officeart/2005/8/layout/list1"/>
    <dgm:cxn modelId="{511D6AA0-2009-4E5D-833C-BCB415277174}" srcId="{776415B6-CEA3-4CCE-99E5-CF7F25FEEF09}" destId="{B6540713-BAEE-4BE4-91EB-2FC51B1B6E08}" srcOrd="2" destOrd="0" parTransId="{19E11E29-13B7-4579-B777-7443C6D53AD0}" sibTransId="{06D16CE4-C1BD-4466-BB98-D2914B9102E9}"/>
    <dgm:cxn modelId="{4580C4B3-57D0-4A78-A477-7FC029CE5E26}" srcId="{776415B6-CEA3-4CCE-99E5-CF7F25FEEF09}" destId="{8C47701E-CD66-4231-9413-0D04F48CC0CC}" srcOrd="1" destOrd="0" parTransId="{DBE66263-9BE3-4901-BD60-B99922F92E66}" sibTransId="{7AE056DE-3C1B-43A9-84F2-810D280B43B2}"/>
    <dgm:cxn modelId="{F4732AB4-1B50-47C0-BC19-0BBB3BAB567A}" type="presOf" srcId="{7660E63B-168B-4707-8A3B-2B6E0848ED5B}" destId="{BF235A19-5DCF-4075-B444-A37588C66C20}" srcOrd="1" destOrd="0" presId="urn:microsoft.com/office/officeart/2005/8/layout/list1"/>
    <dgm:cxn modelId="{E367D9E4-96A4-4C56-A77D-FE1B42194E30}" type="presOf" srcId="{B6540713-BAEE-4BE4-91EB-2FC51B1B6E08}" destId="{EC076F22-9A72-4F77-A3D1-6E995BC31DC3}" srcOrd="0" destOrd="0" presId="urn:microsoft.com/office/officeart/2005/8/layout/list1"/>
    <dgm:cxn modelId="{D865EDE4-D504-457F-911C-8E625BFEB384}" type="presOf" srcId="{8C47701E-CD66-4231-9413-0D04F48CC0CC}" destId="{475D5139-533A-4A01-9EAD-7885968EEB87}" srcOrd="0" destOrd="0" presId="urn:microsoft.com/office/officeart/2005/8/layout/list1"/>
    <dgm:cxn modelId="{5F02CDFF-1670-4BBE-89B1-FF2E026FD61C}" type="presOf" srcId="{776415B6-CEA3-4CCE-99E5-CF7F25FEEF09}" destId="{93B39D59-81A3-44FD-AD92-77E66D7F6510}" srcOrd="0" destOrd="0" presId="urn:microsoft.com/office/officeart/2005/8/layout/list1"/>
    <dgm:cxn modelId="{0BAA0E7C-0C88-4657-842A-E3ABAA6CA059}" type="presParOf" srcId="{93B39D59-81A3-44FD-AD92-77E66D7F6510}" destId="{3B87F8FE-2795-4AA6-8BF9-DB4F6E69A426}" srcOrd="0" destOrd="0" presId="urn:microsoft.com/office/officeart/2005/8/layout/list1"/>
    <dgm:cxn modelId="{0E2E21C4-E073-45DD-B08F-63FF8DFC5DAB}" type="presParOf" srcId="{3B87F8FE-2795-4AA6-8BF9-DB4F6E69A426}" destId="{210FD427-2844-4F39-A2E9-12C7FAD57181}" srcOrd="0" destOrd="0" presId="urn:microsoft.com/office/officeart/2005/8/layout/list1"/>
    <dgm:cxn modelId="{2F5417FC-9745-4DD3-B645-0E3AC10B2669}" type="presParOf" srcId="{3B87F8FE-2795-4AA6-8BF9-DB4F6E69A426}" destId="{BF235A19-5DCF-4075-B444-A37588C66C20}" srcOrd="1" destOrd="0" presId="urn:microsoft.com/office/officeart/2005/8/layout/list1"/>
    <dgm:cxn modelId="{67B51EBC-A29B-4F43-B61F-3CAC47552935}" type="presParOf" srcId="{93B39D59-81A3-44FD-AD92-77E66D7F6510}" destId="{C20FA2E2-D958-4AA5-A322-034B85AC8AD1}" srcOrd="1" destOrd="0" presId="urn:microsoft.com/office/officeart/2005/8/layout/list1"/>
    <dgm:cxn modelId="{EE84419C-C609-4BBD-87D6-8B68D3032D4D}" type="presParOf" srcId="{93B39D59-81A3-44FD-AD92-77E66D7F6510}" destId="{14C64119-672B-4265-AAEA-C876C33CB706}" srcOrd="2" destOrd="0" presId="urn:microsoft.com/office/officeart/2005/8/layout/list1"/>
    <dgm:cxn modelId="{5C855887-90E2-41D7-8A41-66C66E2B2061}" type="presParOf" srcId="{93B39D59-81A3-44FD-AD92-77E66D7F6510}" destId="{554251DE-29EC-473B-BF31-C8EB774DDB66}" srcOrd="3" destOrd="0" presId="urn:microsoft.com/office/officeart/2005/8/layout/list1"/>
    <dgm:cxn modelId="{822FDE85-5324-4372-8528-2E68223F2A73}" type="presParOf" srcId="{93B39D59-81A3-44FD-AD92-77E66D7F6510}" destId="{EB2F4CF1-8A80-44DE-945C-640DA4095640}" srcOrd="4" destOrd="0" presId="urn:microsoft.com/office/officeart/2005/8/layout/list1"/>
    <dgm:cxn modelId="{1820B613-E0AA-4D77-99BE-1DE7926BB98F}" type="presParOf" srcId="{EB2F4CF1-8A80-44DE-945C-640DA4095640}" destId="{475D5139-533A-4A01-9EAD-7885968EEB87}" srcOrd="0" destOrd="0" presId="urn:microsoft.com/office/officeart/2005/8/layout/list1"/>
    <dgm:cxn modelId="{4996C8CD-AD4B-4F32-BBDB-EAEFE51E8B2D}" type="presParOf" srcId="{EB2F4CF1-8A80-44DE-945C-640DA4095640}" destId="{61C6A078-5628-41C2-8AF1-DD3E98051375}" srcOrd="1" destOrd="0" presId="urn:microsoft.com/office/officeart/2005/8/layout/list1"/>
    <dgm:cxn modelId="{F8787BAD-4BAC-47E5-919C-575BA7641FA6}" type="presParOf" srcId="{93B39D59-81A3-44FD-AD92-77E66D7F6510}" destId="{CE4C37E4-3ECD-4826-84AA-BF5F85A0AB48}" srcOrd="5" destOrd="0" presId="urn:microsoft.com/office/officeart/2005/8/layout/list1"/>
    <dgm:cxn modelId="{59B56587-D5EB-423C-A841-DA05197DE43F}" type="presParOf" srcId="{93B39D59-81A3-44FD-AD92-77E66D7F6510}" destId="{7237334A-0BF3-43C2-B29F-3379D54E2CDD}" srcOrd="6" destOrd="0" presId="urn:microsoft.com/office/officeart/2005/8/layout/list1"/>
    <dgm:cxn modelId="{EF63F013-E832-4129-A22C-34057123082F}" type="presParOf" srcId="{93B39D59-81A3-44FD-AD92-77E66D7F6510}" destId="{AE0BEFB3-3BED-4D53-A698-5E88DB45A43B}" srcOrd="7" destOrd="0" presId="urn:microsoft.com/office/officeart/2005/8/layout/list1"/>
    <dgm:cxn modelId="{71AF5DAB-3645-4B52-8B30-054EEC7E4F81}" type="presParOf" srcId="{93B39D59-81A3-44FD-AD92-77E66D7F6510}" destId="{812CF99E-76D4-4557-B53D-F3A71E8444DE}" srcOrd="8" destOrd="0" presId="urn:microsoft.com/office/officeart/2005/8/layout/list1"/>
    <dgm:cxn modelId="{B6D9A283-878B-4C9F-A75B-2EECA47391C5}" type="presParOf" srcId="{812CF99E-76D4-4557-B53D-F3A71E8444DE}" destId="{EC076F22-9A72-4F77-A3D1-6E995BC31DC3}" srcOrd="0" destOrd="0" presId="urn:microsoft.com/office/officeart/2005/8/layout/list1"/>
    <dgm:cxn modelId="{DF01D6B4-A9E1-4040-9D62-9952F2FEBA81}" type="presParOf" srcId="{812CF99E-76D4-4557-B53D-F3A71E8444DE}" destId="{B92C5A28-BF2C-496E-87F6-FEAE13C0F6D4}" srcOrd="1" destOrd="0" presId="urn:microsoft.com/office/officeart/2005/8/layout/list1"/>
    <dgm:cxn modelId="{AF0AAF6E-5C05-468D-BB69-4A012BBA4580}" type="presParOf" srcId="{93B39D59-81A3-44FD-AD92-77E66D7F6510}" destId="{4802D451-F431-453D-B944-C0A836FA6D7A}" srcOrd="9" destOrd="0" presId="urn:microsoft.com/office/officeart/2005/8/layout/list1"/>
    <dgm:cxn modelId="{2CCD8E88-16D1-402B-BA8F-875BBBE094C3}" type="presParOf" srcId="{93B39D59-81A3-44FD-AD92-77E66D7F6510}" destId="{78EA54E2-FE60-465B-AF5B-E68624C0855E}"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349CD9-E1A5-48CC-A1B5-B714989E1DD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C043DCDA-BB13-4265-B704-D0D11D680BC1}">
      <dgm:prSet phldrT="[文本]"/>
      <dgm:spPr/>
      <dgm:t>
        <a:bodyPr/>
        <a:lstStyle/>
        <a:p>
          <a:r>
            <a:rPr lang="zh-CN" altLang="en-US" dirty="0">
              <a:solidFill>
                <a:schemeClr val="bg1"/>
              </a:solidFill>
              <a:latin typeface="方正粗圆简体" panose="03000509000000000000" charset="-122"/>
              <a:ea typeface="方正粗圆简体" panose="03000509000000000000" charset="-122"/>
              <a:cs typeface="Arial" panose="020B0604020202020204" pitchFamily="34" charset="0"/>
            </a:rPr>
            <a:t>符合国家产业政策</a:t>
          </a:r>
          <a:endParaRPr lang="zh-CN" altLang="en-US" dirty="0">
            <a:solidFill>
              <a:schemeClr val="bg1"/>
            </a:solidFill>
          </a:endParaRPr>
        </a:p>
      </dgm:t>
    </dgm:pt>
    <dgm:pt modelId="{CCC9B8FF-87E1-45C4-A352-E47BB19EEE7D}" type="parTrans" cxnId="{4AF78BB2-0203-4EB8-8717-5873EAA10F25}">
      <dgm:prSet/>
      <dgm:spPr/>
      <dgm:t>
        <a:bodyPr/>
        <a:lstStyle/>
        <a:p>
          <a:endParaRPr lang="zh-CN" altLang="en-US"/>
        </a:p>
      </dgm:t>
    </dgm:pt>
    <dgm:pt modelId="{684B90B7-F703-49E9-9FF8-8DF5EC731504}" type="sibTrans" cxnId="{4AF78BB2-0203-4EB8-8717-5873EAA10F25}">
      <dgm:prSet/>
      <dgm:spPr/>
      <dgm:t>
        <a:bodyPr/>
        <a:lstStyle/>
        <a:p>
          <a:endParaRPr lang="zh-CN" altLang="en-US"/>
        </a:p>
      </dgm:t>
    </dgm:pt>
    <dgm:pt modelId="{2F27F1BD-C5C1-4EBB-AE33-6B2EB8D54824}">
      <dgm:prSet phldrT="[文本]"/>
      <dgm:spPr/>
      <dgm:t>
        <a:bodyPr/>
        <a:lstStyle/>
        <a:p>
          <a:r>
            <a:rPr lang="zh-CN" altLang="en-US" dirty="0">
              <a:solidFill>
                <a:schemeClr val="bg1"/>
              </a:solidFill>
              <a:latin typeface="方正粗圆简体" panose="03000509000000000000" charset="-122"/>
              <a:ea typeface="方正粗圆简体" panose="03000509000000000000" charset="-122"/>
              <a:cs typeface="Arial" panose="020B0604020202020204" pitchFamily="34" charset="0"/>
              <a:sym typeface="+mn-ea"/>
            </a:rPr>
            <a:t>国际主流工程发包模式</a:t>
          </a:r>
          <a:endParaRPr lang="zh-CN" altLang="en-US" dirty="0">
            <a:solidFill>
              <a:schemeClr val="bg1"/>
            </a:solidFill>
            <a:latin typeface="方正粗圆简体" panose="03000509000000000000" charset="-122"/>
            <a:ea typeface="方正粗圆简体" panose="03000509000000000000" charset="-122"/>
            <a:cs typeface="Arial" panose="020B0604020202020204" pitchFamily="34" charset="0"/>
          </a:endParaRPr>
        </a:p>
      </dgm:t>
    </dgm:pt>
    <dgm:pt modelId="{683E76B2-7991-4BA9-B703-CBF6F3B967DB}" type="parTrans" cxnId="{68F23A54-337E-4642-A9E6-BBEA8E2BB067}">
      <dgm:prSet/>
      <dgm:spPr/>
      <dgm:t>
        <a:bodyPr/>
        <a:lstStyle/>
        <a:p>
          <a:endParaRPr lang="zh-CN" altLang="en-US"/>
        </a:p>
      </dgm:t>
    </dgm:pt>
    <dgm:pt modelId="{4C8F9719-B1B1-4BBF-9299-D3BBC17D1CF1}" type="sibTrans" cxnId="{68F23A54-337E-4642-A9E6-BBEA8E2BB067}">
      <dgm:prSet/>
      <dgm:spPr/>
      <dgm:t>
        <a:bodyPr/>
        <a:lstStyle/>
        <a:p>
          <a:endParaRPr lang="zh-CN" altLang="en-US"/>
        </a:p>
      </dgm:t>
    </dgm:pt>
    <dgm:pt modelId="{B94FBE6A-E175-489F-B3F5-9A1BD189D93B}">
      <dgm:prSet phldrT="[文本]"/>
      <dgm:spPr/>
      <dgm:t>
        <a:bodyPr/>
        <a:lstStyle/>
        <a:p>
          <a:r>
            <a:rPr lang="zh-CN" altLang="en-US" dirty="0">
              <a:solidFill>
                <a:schemeClr val="bg1"/>
              </a:solidFill>
              <a:latin typeface="方正粗圆简体" panose="03000509000000000000" charset="-122"/>
              <a:ea typeface="方正粗圆简体" panose="03000509000000000000" charset="-122"/>
              <a:cs typeface="Arial" panose="020B0604020202020204" pitchFamily="34" charset="0"/>
              <a:sym typeface="+mn-ea"/>
            </a:rPr>
            <a:t>较传统方式优势明显</a:t>
          </a:r>
          <a:endParaRPr lang="zh-CN" altLang="en-US" dirty="0">
            <a:solidFill>
              <a:schemeClr val="bg1"/>
            </a:solidFill>
            <a:latin typeface="方正粗圆简体" panose="03000509000000000000" charset="-122"/>
            <a:ea typeface="方正粗圆简体" panose="03000509000000000000" charset="-122"/>
            <a:cs typeface="Arial" panose="020B0604020202020204" pitchFamily="34" charset="0"/>
          </a:endParaRPr>
        </a:p>
      </dgm:t>
    </dgm:pt>
    <dgm:pt modelId="{FD719521-1EF5-4A55-90EE-FA390226C3BB}" type="parTrans" cxnId="{305AD595-12AB-4A44-B0F3-51608D2D6901}">
      <dgm:prSet/>
      <dgm:spPr/>
      <dgm:t>
        <a:bodyPr/>
        <a:lstStyle/>
        <a:p>
          <a:endParaRPr lang="zh-CN" altLang="en-US"/>
        </a:p>
      </dgm:t>
    </dgm:pt>
    <dgm:pt modelId="{F8ED09C9-907A-47F8-A1DD-46B223BF76E4}" type="sibTrans" cxnId="{305AD595-12AB-4A44-B0F3-51608D2D6901}">
      <dgm:prSet/>
      <dgm:spPr/>
      <dgm:t>
        <a:bodyPr/>
        <a:lstStyle/>
        <a:p>
          <a:endParaRPr lang="zh-CN" altLang="en-US"/>
        </a:p>
      </dgm:t>
    </dgm:pt>
    <dgm:pt modelId="{15091B02-8999-443F-AC6E-0621EAFCCD1E}" type="pres">
      <dgm:prSet presAssocID="{D1349CD9-E1A5-48CC-A1B5-B714989E1DD2}" presName="linear" presStyleCnt="0">
        <dgm:presLayoutVars>
          <dgm:dir/>
          <dgm:animLvl val="lvl"/>
          <dgm:resizeHandles val="exact"/>
        </dgm:presLayoutVars>
      </dgm:prSet>
      <dgm:spPr/>
    </dgm:pt>
    <dgm:pt modelId="{BEEC4722-A5DD-4CF2-A8EB-5E50613F3B27}" type="pres">
      <dgm:prSet presAssocID="{C043DCDA-BB13-4265-B704-D0D11D680BC1}" presName="parentLin" presStyleCnt="0"/>
      <dgm:spPr/>
    </dgm:pt>
    <dgm:pt modelId="{4A4116BB-882F-4033-8EE2-4B93F634C65F}" type="pres">
      <dgm:prSet presAssocID="{C043DCDA-BB13-4265-B704-D0D11D680BC1}" presName="parentLeftMargin" presStyleLbl="node1" presStyleIdx="0" presStyleCnt="3"/>
      <dgm:spPr/>
    </dgm:pt>
    <dgm:pt modelId="{628E037D-9D51-4E2C-8CC6-E4BDCC78BAEA}" type="pres">
      <dgm:prSet presAssocID="{C043DCDA-BB13-4265-B704-D0D11D680BC1}" presName="parentText" presStyleLbl="node1" presStyleIdx="0" presStyleCnt="3">
        <dgm:presLayoutVars>
          <dgm:chMax val="0"/>
          <dgm:bulletEnabled val="1"/>
        </dgm:presLayoutVars>
      </dgm:prSet>
      <dgm:spPr/>
    </dgm:pt>
    <dgm:pt modelId="{D300EA65-7907-42FD-91F5-771C67617B4B}" type="pres">
      <dgm:prSet presAssocID="{C043DCDA-BB13-4265-B704-D0D11D680BC1}" presName="negativeSpace" presStyleCnt="0"/>
      <dgm:spPr/>
    </dgm:pt>
    <dgm:pt modelId="{7E1B83E2-80B8-42E8-A663-4AE18ECBB4C8}" type="pres">
      <dgm:prSet presAssocID="{C043DCDA-BB13-4265-B704-D0D11D680BC1}" presName="childText" presStyleLbl="conFgAcc1" presStyleIdx="0" presStyleCnt="3">
        <dgm:presLayoutVars>
          <dgm:bulletEnabled val="1"/>
        </dgm:presLayoutVars>
      </dgm:prSet>
      <dgm:spPr/>
    </dgm:pt>
    <dgm:pt modelId="{210FA320-5D8E-4BAC-AB17-E1C4FD68C318}" type="pres">
      <dgm:prSet presAssocID="{684B90B7-F703-49E9-9FF8-8DF5EC731504}" presName="spaceBetweenRectangles" presStyleCnt="0"/>
      <dgm:spPr/>
    </dgm:pt>
    <dgm:pt modelId="{F82FE6F0-6D05-4D26-A0B8-11D323E096EA}" type="pres">
      <dgm:prSet presAssocID="{2F27F1BD-C5C1-4EBB-AE33-6B2EB8D54824}" presName="parentLin" presStyleCnt="0"/>
      <dgm:spPr/>
    </dgm:pt>
    <dgm:pt modelId="{0BB10BDB-A7A8-48E3-B48D-30FC79ED5DC3}" type="pres">
      <dgm:prSet presAssocID="{2F27F1BD-C5C1-4EBB-AE33-6B2EB8D54824}" presName="parentLeftMargin" presStyleLbl="node1" presStyleIdx="0" presStyleCnt="3"/>
      <dgm:spPr/>
    </dgm:pt>
    <dgm:pt modelId="{AC7DF3F2-AB5E-4951-8563-246A549D4575}" type="pres">
      <dgm:prSet presAssocID="{2F27F1BD-C5C1-4EBB-AE33-6B2EB8D54824}" presName="parentText" presStyleLbl="node1" presStyleIdx="1" presStyleCnt="3">
        <dgm:presLayoutVars>
          <dgm:chMax val="0"/>
          <dgm:bulletEnabled val="1"/>
        </dgm:presLayoutVars>
      </dgm:prSet>
      <dgm:spPr/>
    </dgm:pt>
    <dgm:pt modelId="{0F05ABEC-A250-4FE4-97C0-4A4279954F8B}" type="pres">
      <dgm:prSet presAssocID="{2F27F1BD-C5C1-4EBB-AE33-6B2EB8D54824}" presName="negativeSpace" presStyleCnt="0"/>
      <dgm:spPr/>
    </dgm:pt>
    <dgm:pt modelId="{64BAD9E6-35DE-44A3-8C29-6C910DC2F0CA}" type="pres">
      <dgm:prSet presAssocID="{2F27F1BD-C5C1-4EBB-AE33-6B2EB8D54824}" presName="childText" presStyleLbl="conFgAcc1" presStyleIdx="1" presStyleCnt="3">
        <dgm:presLayoutVars>
          <dgm:bulletEnabled val="1"/>
        </dgm:presLayoutVars>
      </dgm:prSet>
      <dgm:spPr/>
    </dgm:pt>
    <dgm:pt modelId="{F560652F-6C4C-4F84-9939-D13ABB527AA5}" type="pres">
      <dgm:prSet presAssocID="{4C8F9719-B1B1-4BBF-9299-D3BBC17D1CF1}" presName="spaceBetweenRectangles" presStyleCnt="0"/>
      <dgm:spPr/>
    </dgm:pt>
    <dgm:pt modelId="{D711E60F-C662-472E-89C2-6A0DBFA03667}" type="pres">
      <dgm:prSet presAssocID="{B94FBE6A-E175-489F-B3F5-9A1BD189D93B}" presName="parentLin" presStyleCnt="0"/>
      <dgm:spPr/>
    </dgm:pt>
    <dgm:pt modelId="{854EF7FF-2A6D-4FA8-AD23-6FA29C52D9F1}" type="pres">
      <dgm:prSet presAssocID="{B94FBE6A-E175-489F-B3F5-9A1BD189D93B}" presName="parentLeftMargin" presStyleLbl="node1" presStyleIdx="1" presStyleCnt="3"/>
      <dgm:spPr/>
    </dgm:pt>
    <dgm:pt modelId="{51356330-4313-44BA-97BE-34DBE2E36636}" type="pres">
      <dgm:prSet presAssocID="{B94FBE6A-E175-489F-B3F5-9A1BD189D93B}" presName="parentText" presStyleLbl="node1" presStyleIdx="2" presStyleCnt="3">
        <dgm:presLayoutVars>
          <dgm:chMax val="0"/>
          <dgm:bulletEnabled val="1"/>
        </dgm:presLayoutVars>
      </dgm:prSet>
      <dgm:spPr/>
    </dgm:pt>
    <dgm:pt modelId="{A79074F4-6049-4645-8164-4668CA0D4B3D}" type="pres">
      <dgm:prSet presAssocID="{B94FBE6A-E175-489F-B3F5-9A1BD189D93B}" presName="negativeSpace" presStyleCnt="0"/>
      <dgm:spPr/>
    </dgm:pt>
    <dgm:pt modelId="{7E7FBC83-A529-4B15-8C3F-4C0D56F266DD}" type="pres">
      <dgm:prSet presAssocID="{B94FBE6A-E175-489F-B3F5-9A1BD189D93B}" presName="childText" presStyleLbl="conFgAcc1" presStyleIdx="2" presStyleCnt="3">
        <dgm:presLayoutVars>
          <dgm:bulletEnabled val="1"/>
        </dgm:presLayoutVars>
      </dgm:prSet>
      <dgm:spPr/>
    </dgm:pt>
  </dgm:ptLst>
  <dgm:cxnLst>
    <dgm:cxn modelId="{8A802D3E-1673-4251-A48A-63FAE07463A1}" type="presOf" srcId="{B94FBE6A-E175-489F-B3F5-9A1BD189D93B}" destId="{854EF7FF-2A6D-4FA8-AD23-6FA29C52D9F1}" srcOrd="0" destOrd="0" presId="urn:microsoft.com/office/officeart/2005/8/layout/list1"/>
    <dgm:cxn modelId="{44276869-8893-450B-9F1A-0E3700034C1A}" type="presOf" srcId="{C043DCDA-BB13-4265-B704-D0D11D680BC1}" destId="{628E037D-9D51-4E2C-8CC6-E4BDCC78BAEA}" srcOrd="1" destOrd="0" presId="urn:microsoft.com/office/officeart/2005/8/layout/list1"/>
    <dgm:cxn modelId="{68F23A54-337E-4642-A9E6-BBEA8E2BB067}" srcId="{D1349CD9-E1A5-48CC-A1B5-B714989E1DD2}" destId="{2F27F1BD-C5C1-4EBB-AE33-6B2EB8D54824}" srcOrd="1" destOrd="0" parTransId="{683E76B2-7991-4BA9-B703-CBF6F3B967DB}" sibTransId="{4C8F9719-B1B1-4BBF-9299-D3BBC17D1CF1}"/>
    <dgm:cxn modelId="{305AD595-12AB-4A44-B0F3-51608D2D6901}" srcId="{D1349CD9-E1A5-48CC-A1B5-B714989E1DD2}" destId="{B94FBE6A-E175-489F-B3F5-9A1BD189D93B}" srcOrd="2" destOrd="0" parTransId="{FD719521-1EF5-4A55-90EE-FA390226C3BB}" sibTransId="{F8ED09C9-907A-47F8-A1DD-46B223BF76E4}"/>
    <dgm:cxn modelId="{B768F196-21F5-4A0D-B233-F5A0D5FE6370}" type="presOf" srcId="{D1349CD9-E1A5-48CC-A1B5-B714989E1DD2}" destId="{15091B02-8999-443F-AC6E-0621EAFCCD1E}" srcOrd="0" destOrd="0" presId="urn:microsoft.com/office/officeart/2005/8/layout/list1"/>
    <dgm:cxn modelId="{6AE2A0A4-2204-4E32-A12E-BA0898A12F09}" type="presOf" srcId="{C043DCDA-BB13-4265-B704-D0D11D680BC1}" destId="{4A4116BB-882F-4033-8EE2-4B93F634C65F}" srcOrd="0" destOrd="0" presId="urn:microsoft.com/office/officeart/2005/8/layout/list1"/>
    <dgm:cxn modelId="{4AF78BB2-0203-4EB8-8717-5873EAA10F25}" srcId="{D1349CD9-E1A5-48CC-A1B5-B714989E1DD2}" destId="{C043DCDA-BB13-4265-B704-D0D11D680BC1}" srcOrd="0" destOrd="0" parTransId="{CCC9B8FF-87E1-45C4-A352-E47BB19EEE7D}" sibTransId="{684B90B7-F703-49E9-9FF8-8DF5EC731504}"/>
    <dgm:cxn modelId="{5D44F7B5-8178-4D40-9862-4AB30D212810}" type="presOf" srcId="{2F27F1BD-C5C1-4EBB-AE33-6B2EB8D54824}" destId="{0BB10BDB-A7A8-48E3-B48D-30FC79ED5DC3}" srcOrd="0" destOrd="0" presId="urn:microsoft.com/office/officeart/2005/8/layout/list1"/>
    <dgm:cxn modelId="{6B0C5FCB-9FEB-4C20-8771-296A345104FD}" type="presOf" srcId="{B94FBE6A-E175-489F-B3F5-9A1BD189D93B}" destId="{51356330-4313-44BA-97BE-34DBE2E36636}" srcOrd="1" destOrd="0" presId="urn:microsoft.com/office/officeart/2005/8/layout/list1"/>
    <dgm:cxn modelId="{550335EE-2879-4DCD-A973-77277B442685}" type="presOf" srcId="{2F27F1BD-C5C1-4EBB-AE33-6B2EB8D54824}" destId="{AC7DF3F2-AB5E-4951-8563-246A549D4575}" srcOrd="1" destOrd="0" presId="urn:microsoft.com/office/officeart/2005/8/layout/list1"/>
    <dgm:cxn modelId="{0A1EDD57-4BB1-4D48-849A-927FB812795D}" type="presParOf" srcId="{15091B02-8999-443F-AC6E-0621EAFCCD1E}" destId="{BEEC4722-A5DD-4CF2-A8EB-5E50613F3B27}" srcOrd="0" destOrd="0" presId="urn:microsoft.com/office/officeart/2005/8/layout/list1"/>
    <dgm:cxn modelId="{6687B57B-68AA-4C99-8A2E-F176A56FB29D}" type="presParOf" srcId="{BEEC4722-A5DD-4CF2-A8EB-5E50613F3B27}" destId="{4A4116BB-882F-4033-8EE2-4B93F634C65F}" srcOrd="0" destOrd="0" presId="urn:microsoft.com/office/officeart/2005/8/layout/list1"/>
    <dgm:cxn modelId="{E4AC878B-05D8-4D01-9ADF-B27F63C07FA6}" type="presParOf" srcId="{BEEC4722-A5DD-4CF2-A8EB-5E50613F3B27}" destId="{628E037D-9D51-4E2C-8CC6-E4BDCC78BAEA}" srcOrd="1" destOrd="0" presId="urn:microsoft.com/office/officeart/2005/8/layout/list1"/>
    <dgm:cxn modelId="{4B92A881-02C2-49F2-B9E3-66CD73F1A3F0}" type="presParOf" srcId="{15091B02-8999-443F-AC6E-0621EAFCCD1E}" destId="{D300EA65-7907-42FD-91F5-771C67617B4B}" srcOrd="1" destOrd="0" presId="urn:microsoft.com/office/officeart/2005/8/layout/list1"/>
    <dgm:cxn modelId="{8001F180-1313-4772-9AF6-EDDD48104C91}" type="presParOf" srcId="{15091B02-8999-443F-AC6E-0621EAFCCD1E}" destId="{7E1B83E2-80B8-42E8-A663-4AE18ECBB4C8}" srcOrd="2" destOrd="0" presId="urn:microsoft.com/office/officeart/2005/8/layout/list1"/>
    <dgm:cxn modelId="{B0F09981-3E18-4A6C-852C-5D681E23328F}" type="presParOf" srcId="{15091B02-8999-443F-AC6E-0621EAFCCD1E}" destId="{210FA320-5D8E-4BAC-AB17-E1C4FD68C318}" srcOrd="3" destOrd="0" presId="urn:microsoft.com/office/officeart/2005/8/layout/list1"/>
    <dgm:cxn modelId="{2CC1132C-0166-4EE3-BF14-1782518B0AF0}" type="presParOf" srcId="{15091B02-8999-443F-AC6E-0621EAFCCD1E}" destId="{F82FE6F0-6D05-4D26-A0B8-11D323E096EA}" srcOrd="4" destOrd="0" presId="urn:microsoft.com/office/officeart/2005/8/layout/list1"/>
    <dgm:cxn modelId="{FD161948-2E2C-4684-8C46-05F1208C6A2D}" type="presParOf" srcId="{F82FE6F0-6D05-4D26-A0B8-11D323E096EA}" destId="{0BB10BDB-A7A8-48E3-B48D-30FC79ED5DC3}" srcOrd="0" destOrd="0" presId="urn:microsoft.com/office/officeart/2005/8/layout/list1"/>
    <dgm:cxn modelId="{7674776E-A06E-4FC3-8CFC-AE89DFAD2FB6}" type="presParOf" srcId="{F82FE6F0-6D05-4D26-A0B8-11D323E096EA}" destId="{AC7DF3F2-AB5E-4951-8563-246A549D4575}" srcOrd="1" destOrd="0" presId="urn:microsoft.com/office/officeart/2005/8/layout/list1"/>
    <dgm:cxn modelId="{6527657A-7FB9-4B1A-BAE3-A5A6C25B9286}" type="presParOf" srcId="{15091B02-8999-443F-AC6E-0621EAFCCD1E}" destId="{0F05ABEC-A250-4FE4-97C0-4A4279954F8B}" srcOrd="5" destOrd="0" presId="urn:microsoft.com/office/officeart/2005/8/layout/list1"/>
    <dgm:cxn modelId="{9187334C-BFD3-4A52-AE7A-F8FC7B6D9EF9}" type="presParOf" srcId="{15091B02-8999-443F-AC6E-0621EAFCCD1E}" destId="{64BAD9E6-35DE-44A3-8C29-6C910DC2F0CA}" srcOrd="6" destOrd="0" presId="urn:microsoft.com/office/officeart/2005/8/layout/list1"/>
    <dgm:cxn modelId="{177DA95A-31C1-46ED-A2A5-EC3BD0DFE5DF}" type="presParOf" srcId="{15091B02-8999-443F-AC6E-0621EAFCCD1E}" destId="{F560652F-6C4C-4F84-9939-D13ABB527AA5}" srcOrd="7" destOrd="0" presId="urn:microsoft.com/office/officeart/2005/8/layout/list1"/>
    <dgm:cxn modelId="{D99BEE67-18E2-461B-9564-61F172990C62}" type="presParOf" srcId="{15091B02-8999-443F-AC6E-0621EAFCCD1E}" destId="{D711E60F-C662-472E-89C2-6A0DBFA03667}" srcOrd="8" destOrd="0" presId="urn:microsoft.com/office/officeart/2005/8/layout/list1"/>
    <dgm:cxn modelId="{3E607101-022F-4916-89AF-9E8D4A5ADC80}" type="presParOf" srcId="{D711E60F-C662-472E-89C2-6A0DBFA03667}" destId="{854EF7FF-2A6D-4FA8-AD23-6FA29C52D9F1}" srcOrd="0" destOrd="0" presId="urn:microsoft.com/office/officeart/2005/8/layout/list1"/>
    <dgm:cxn modelId="{61AD9802-8A11-491D-958C-E862FA5FD369}" type="presParOf" srcId="{D711E60F-C662-472E-89C2-6A0DBFA03667}" destId="{51356330-4313-44BA-97BE-34DBE2E36636}" srcOrd="1" destOrd="0" presId="urn:microsoft.com/office/officeart/2005/8/layout/list1"/>
    <dgm:cxn modelId="{8267B7E1-CB0B-4A72-86AF-9C15296C790F}" type="presParOf" srcId="{15091B02-8999-443F-AC6E-0621EAFCCD1E}" destId="{A79074F4-6049-4645-8164-4668CA0D4B3D}" srcOrd="9" destOrd="0" presId="urn:microsoft.com/office/officeart/2005/8/layout/list1"/>
    <dgm:cxn modelId="{263C5CE5-DE8C-4DB9-B6F0-F79ADC3BC761}" type="presParOf" srcId="{15091B02-8999-443F-AC6E-0621EAFCCD1E}" destId="{7E7FBC83-A529-4B15-8C3F-4C0D56F266DD}"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233029-7601-42E2-8C4A-2766460703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91AB0238-AB81-4F8F-97EF-2998C068A99E}">
      <dgm:prSet phldrT="[文本]"/>
      <dgm:spPr/>
      <dgm:t>
        <a:bodyPr/>
        <a:lstStyle/>
        <a:p>
          <a:r>
            <a:rPr lang="zh-CN" altLang="en-US" b="0" i="0" dirty="0">
              <a:latin typeface="微软雅黑" panose="020B0503020204020204" pitchFamily="34" charset="-122"/>
              <a:ea typeface="微软雅黑" panose="020B0503020204020204" pitchFamily="34" charset="-122"/>
            </a:rPr>
            <a:t>● </a:t>
          </a:r>
          <a:r>
            <a:rPr lang="zh-CN" altLang="en-US" b="1" i="0" dirty="0">
              <a:latin typeface="微软雅黑" panose="020B0503020204020204" pitchFamily="34" charset="-122"/>
              <a:ea typeface="微软雅黑" panose="020B0503020204020204" pitchFamily="34" charset="-122"/>
            </a:rPr>
            <a:t>提高了工程建设质量和效益</a:t>
          </a:r>
          <a:endParaRPr lang="zh-CN" altLang="en-US" b="1" dirty="0">
            <a:latin typeface="微软雅黑" panose="020B0503020204020204" pitchFamily="34" charset="-122"/>
            <a:ea typeface="微软雅黑" panose="020B0503020204020204" pitchFamily="34" charset="-122"/>
          </a:endParaRPr>
        </a:p>
      </dgm:t>
    </dgm:pt>
    <dgm:pt modelId="{6234A9CC-0843-4EAE-BB61-DD37BB643182}" type="parTrans" cxnId="{8773F6E7-A9FF-431A-8E99-B72354E56548}">
      <dgm:prSet/>
      <dgm:spPr/>
      <dgm:t>
        <a:bodyPr/>
        <a:lstStyle/>
        <a:p>
          <a:endParaRPr lang="zh-CN" altLang="en-US"/>
        </a:p>
      </dgm:t>
    </dgm:pt>
    <dgm:pt modelId="{0A14EB18-6508-43C5-8A44-6257E7914B7D}" type="sibTrans" cxnId="{8773F6E7-A9FF-431A-8E99-B72354E56548}">
      <dgm:prSet/>
      <dgm:spPr/>
      <dgm:t>
        <a:bodyPr/>
        <a:lstStyle/>
        <a:p>
          <a:endParaRPr lang="zh-CN" altLang="en-US"/>
        </a:p>
      </dgm:t>
    </dgm:pt>
    <dgm:pt modelId="{6A9A55CB-23AD-44E9-BF17-A7518FD576EA}">
      <dgm:prSet phldrT="[文本]"/>
      <dgm:spPr/>
      <dgm:t>
        <a:bodyPr/>
        <a:lstStyle/>
        <a:p>
          <a:pPr>
            <a:lnSpc>
              <a:spcPct val="100000"/>
            </a:lnSpc>
            <a:spcAft>
              <a:spcPts val="0"/>
            </a:spcAft>
          </a:pPr>
          <a:r>
            <a:rPr lang="zh-CN" altLang="en-US" b="1" i="0" dirty="0">
              <a:latin typeface="微软雅黑" panose="020B0503020204020204" pitchFamily="34" charset="-122"/>
              <a:ea typeface="微软雅黑" panose="020B0503020204020204" pitchFamily="34" charset="-122"/>
            </a:rPr>
            <a:t>一是“省钱”：目前全省已完工的</a:t>
          </a:r>
          <a:r>
            <a:rPr lang="en-US" altLang="zh-CN" b="1" i="0" dirty="0">
              <a:latin typeface="微软雅黑" panose="020B0503020204020204" pitchFamily="34" charset="-122"/>
              <a:ea typeface="微软雅黑" panose="020B0503020204020204" pitchFamily="34" charset="-122"/>
            </a:rPr>
            <a:t>56</a:t>
          </a:r>
          <a:r>
            <a:rPr lang="zh-CN" altLang="en-US" b="1" i="0" dirty="0">
              <a:latin typeface="微软雅黑" panose="020B0503020204020204" pitchFamily="34" charset="-122"/>
              <a:ea typeface="微软雅黑" panose="020B0503020204020204" pitchFamily="34" charset="-122"/>
            </a:rPr>
            <a:t>个工程总承包项目，没有一个项目出现投资超概现象；</a:t>
          </a:r>
          <a:endParaRPr lang="zh-CN" altLang="en-US" dirty="0">
            <a:latin typeface="微软雅黑" panose="020B0503020204020204" pitchFamily="34" charset="-122"/>
            <a:ea typeface="微软雅黑" panose="020B0503020204020204" pitchFamily="34" charset="-122"/>
          </a:endParaRPr>
        </a:p>
      </dgm:t>
    </dgm:pt>
    <dgm:pt modelId="{5E51BA7A-E791-4AEA-839D-803BE5FF8311}" type="parTrans" cxnId="{76063CC0-7FAF-409A-AF5B-E145DC389471}">
      <dgm:prSet/>
      <dgm:spPr/>
      <dgm:t>
        <a:bodyPr/>
        <a:lstStyle/>
        <a:p>
          <a:endParaRPr lang="zh-CN" altLang="en-US"/>
        </a:p>
      </dgm:t>
    </dgm:pt>
    <dgm:pt modelId="{A3CACDA9-1742-4633-B308-4216B4DC32FD}" type="sibTrans" cxnId="{76063CC0-7FAF-409A-AF5B-E145DC389471}">
      <dgm:prSet/>
      <dgm:spPr/>
      <dgm:t>
        <a:bodyPr/>
        <a:lstStyle/>
        <a:p>
          <a:endParaRPr lang="zh-CN" altLang="en-US"/>
        </a:p>
      </dgm:t>
    </dgm:pt>
    <dgm:pt modelId="{12A8BED1-08C9-4A33-A888-0E157C2F7562}">
      <dgm:prSet phldrT="[文本]"/>
      <dgm:spPr/>
      <dgm:t>
        <a:bodyPr/>
        <a:lstStyle/>
        <a:p>
          <a:r>
            <a:rPr lang="zh-CN" altLang="en-US" b="0" i="0" dirty="0">
              <a:latin typeface="微软雅黑" panose="020B0503020204020204" pitchFamily="34" charset="-122"/>
              <a:ea typeface="微软雅黑" panose="020B0503020204020204" pitchFamily="34" charset="-122"/>
            </a:rPr>
            <a:t>● </a:t>
          </a:r>
          <a:r>
            <a:rPr lang="zh-CN" altLang="en-US" b="1" i="0" dirty="0">
              <a:latin typeface="微软雅黑" panose="020B0503020204020204" pitchFamily="34" charset="-122"/>
              <a:ea typeface="微软雅黑" panose="020B0503020204020204" pitchFamily="34" charset="-122"/>
            </a:rPr>
            <a:t>促进了企业的转型发展</a:t>
          </a:r>
        </a:p>
      </dgm:t>
    </dgm:pt>
    <dgm:pt modelId="{625D546D-AA7C-4047-B322-D4DF60B20E74}" type="parTrans" cxnId="{0F88504F-5636-4834-B891-758DA173E94A}">
      <dgm:prSet/>
      <dgm:spPr/>
      <dgm:t>
        <a:bodyPr/>
        <a:lstStyle/>
        <a:p>
          <a:endParaRPr lang="zh-CN" altLang="en-US"/>
        </a:p>
      </dgm:t>
    </dgm:pt>
    <dgm:pt modelId="{EDFB25BA-0FDD-4362-A6A6-CC2B35C0DD2C}" type="sibTrans" cxnId="{0F88504F-5636-4834-B891-758DA173E94A}">
      <dgm:prSet/>
      <dgm:spPr/>
      <dgm:t>
        <a:bodyPr/>
        <a:lstStyle/>
        <a:p>
          <a:endParaRPr lang="zh-CN" altLang="en-US"/>
        </a:p>
      </dgm:t>
    </dgm:pt>
    <dgm:pt modelId="{B62DE44E-0E2D-48C8-A38B-D7D867C7C2B8}">
      <dgm:prSet phldrT="[文本]"/>
      <dgm:spPr/>
      <dgm:t>
        <a:bodyPr/>
        <a:lstStyle/>
        <a:p>
          <a:r>
            <a:rPr lang="zh-CN" altLang="en-US" b="1" i="0" dirty="0">
              <a:latin typeface="微软雅黑" panose="020B0503020204020204" pitchFamily="34" charset="-122"/>
              <a:ea typeface="微软雅黑" panose="020B0503020204020204" pitchFamily="34" charset="-122"/>
            </a:rPr>
            <a:t>试点工作期间，</a:t>
          </a:r>
          <a:r>
            <a:rPr lang="en-US" altLang="zh-CN" b="1" i="0" dirty="0">
              <a:latin typeface="微软雅黑" panose="020B0503020204020204" pitchFamily="34" charset="-122"/>
              <a:ea typeface="微软雅黑" panose="020B0503020204020204" pitchFamily="34" charset="-122"/>
            </a:rPr>
            <a:t>62</a:t>
          </a:r>
          <a:r>
            <a:rPr lang="zh-CN" altLang="en-US" b="1" i="0" dirty="0">
              <a:latin typeface="微软雅黑" panose="020B0503020204020204" pitchFamily="34" charset="-122"/>
              <a:ea typeface="微软雅黑" panose="020B0503020204020204" pitchFamily="34" charset="-122"/>
            </a:rPr>
            <a:t>家省试点企业在省内、省外和境外共承接工程总承包项目</a:t>
          </a:r>
          <a:r>
            <a:rPr lang="en-US" altLang="zh-CN" b="1" i="0" dirty="0">
              <a:latin typeface="微软雅黑" panose="020B0503020204020204" pitchFamily="34" charset="-122"/>
              <a:ea typeface="微软雅黑" panose="020B0503020204020204" pitchFamily="34" charset="-122"/>
            </a:rPr>
            <a:t>432</a:t>
          </a:r>
          <a:r>
            <a:rPr lang="zh-CN" altLang="en-US" b="1" i="0" dirty="0">
              <a:latin typeface="微软雅黑" panose="020B0503020204020204" pitchFamily="34" charset="-122"/>
              <a:ea typeface="微软雅黑" panose="020B0503020204020204" pitchFamily="34" charset="-122"/>
            </a:rPr>
            <a:t>个，工程合同额</a:t>
          </a:r>
          <a:r>
            <a:rPr lang="en-US" altLang="zh-CN" b="1" i="0" dirty="0">
              <a:latin typeface="微软雅黑" panose="020B0503020204020204" pitchFamily="34" charset="-122"/>
              <a:ea typeface="微软雅黑" panose="020B0503020204020204" pitchFamily="34" charset="-122"/>
            </a:rPr>
            <a:t>962.77</a:t>
          </a:r>
          <a:r>
            <a:rPr lang="zh-CN" altLang="en-US" b="1" i="0" dirty="0">
              <a:latin typeface="微软雅黑" panose="020B0503020204020204" pitchFamily="34" charset="-122"/>
              <a:ea typeface="微软雅黑" panose="020B0503020204020204" pitchFamily="34" charset="-122"/>
            </a:rPr>
            <a:t>亿元。</a:t>
          </a:r>
        </a:p>
      </dgm:t>
    </dgm:pt>
    <dgm:pt modelId="{8E9EF08F-F09A-42DD-98C4-B3D05F037BAD}" type="parTrans" cxnId="{04C0CD37-9F12-4E85-90E8-85B30247A8E8}">
      <dgm:prSet/>
      <dgm:spPr/>
      <dgm:t>
        <a:bodyPr/>
        <a:lstStyle/>
        <a:p>
          <a:endParaRPr lang="zh-CN" altLang="en-US"/>
        </a:p>
      </dgm:t>
    </dgm:pt>
    <dgm:pt modelId="{822E5762-FB40-4238-960B-A5A783079B29}" type="sibTrans" cxnId="{04C0CD37-9F12-4E85-90E8-85B30247A8E8}">
      <dgm:prSet/>
      <dgm:spPr/>
      <dgm:t>
        <a:bodyPr/>
        <a:lstStyle/>
        <a:p>
          <a:endParaRPr lang="zh-CN" altLang="en-US"/>
        </a:p>
      </dgm:t>
    </dgm:pt>
    <dgm:pt modelId="{382BB226-586B-4623-830A-CB4F21922025}">
      <dgm:prSet phldrT="[文本]"/>
      <dgm:spPr/>
      <dgm:t>
        <a:bodyPr/>
        <a:lstStyle/>
        <a:p>
          <a:r>
            <a:rPr lang="zh-CN" altLang="en-US" b="0" i="0" dirty="0">
              <a:latin typeface="微软雅黑" panose="020B0503020204020204" pitchFamily="34" charset="-122"/>
              <a:ea typeface="微软雅黑" panose="020B0503020204020204" pitchFamily="34" charset="-122"/>
            </a:rPr>
            <a:t>● </a:t>
          </a:r>
          <a:r>
            <a:rPr lang="zh-CN" altLang="en-US" b="1" i="0" dirty="0">
              <a:latin typeface="微软雅黑" panose="020B0503020204020204" pitchFamily="34" charset="-122"/>
              <a:ea typeface="微软雅黑" panose="020B0503020204020204" pitchFamily="34" charset="-122"/>
            </a:rPr>
            <a:t>推动了建筑业“走出去”发展</a:t>
          </a:r>
        </a:p>
      </dgm:t>
    </dgm:pt>
    <dgm:pt modelId="{081BFAB9-A1D0-45C6-8165-C575FA097054}" type="parTrans" cxnId="{48E91109-B039-458F-8235-3DD11168333F}">
      <dgm:prSet/>
      <dgm:spPr/>
      <dgm:t>
        <a:bodyPr/>
        <a:lstStyle/>
        <a:p>
          <a:endParaRPr lang="zh-CN" altLang="en-US"/>
        </a:p>
      </dgm:t>
    </dgm:pt>
    <dgm:pt modelId="{8483A4FD-01AF-4EAF-91A6-3DD9ED9F5121}" type="sibTrans" cxnId="{48E91109-B039-458F-8235-3DD11168333F}">
      <dgm:prSet/>
      <dgm:spPr/>
      <dgm:t>
        <a:bodyPr/>
        <a:lstStyle/>
        <a:p>
          <a:endParaRPr lang="zh-CN" altLang="en-US"/>
        </a:p>
      </dgm:t>
    </dgm:pt>
    <dgm:pt modelId="{53EB12D4-407C-499D-BC63-66714329E3EB}">
      <dgm:prSet phldrT="[文本]"/>
      <dgm:spPr/>
      <dgm:t>
        <a:bodyPr/>
        <a:lstStyle/>
        <a:p>
          <a:r>
            <a:rPr lang="zh-CN" altLang="en-US" b="1" i="0" dirty="0">
              <a:latin typeface="微软雅黑" panose="020B0503020204020204" pitchFamily="34" charset="-122"/>
              <a:ea typeface="微软雅黑" panose="020B0503020204020204" pitchFamily="34" charset="-122"/>
            </a:rPr>
            <a:t>试点工作期间，我省试点企业共承接省外工程总承包项目</a:t>
          </a:r>
          <a:r>
            <a:rPr lang="en-US" altLang="zh-CN" b="1" i="0" dirty="0">
              <a:latin typeface="微软雅黑" panose="020B0503020204020204" pitchFamily="34" charset="-122"/>
              <a:ea typeface="微软雅黑" panose="020B0503020204020204" pitchFamily="34" charset="-122"/>
            </a:rPr>
            <a:t>71</a:t>
          </a:r>
          <a:r>
            <a:rPr lang="zh-CN" altLang="en-US" b="1" i="0" dirty="0">
              <a:latin typeface="微软雅黑" panose="020B0503020204020204" pitchFamily="34" charset="-122"/>
              <a:ea typeface="微软雅黑" panose="020B0503020204020204" pitchFamily="34" charset="-122"/>
            </a:rPr>
            <a:t>个</a:t>
          </a:r>
          <a:r>
            <a:rPr lang="en-US" altLang="zh-CN" b="1" i="0" dirty="0">
              <a:latin typeface="微软雅黑" panose="020B0503020204020204" pitchFamily="34" charset="-122"/>
              <a:ea typeface="微软雅黑" panose="020B0503020204020204" pitchFamily="34" charset="-122"/>
            </a:rPr>
            <a:t>,21</a:t>
          </a:r>
          <a:r>
            <a:rPr lang="zh-CN" altLang="en-US" b="1" i="0" dirty="0">
              <a:latin typeface="微软雅黑" panose="020B0503020204020204" pitchFamily="34" charset="-122"/>
              <a:ea typeface="微软雅黑" panose="020B0503020204020204" pitchFamily="34" charset="-122"/>
            </a:rPr>
            <a:t>个境外工程总承包项目，涉及非洲、南美洲、东南亚等地区。</a:t>
          </a:r>
        </a:p>
      </dgm:t>
    </dgm:pt>
    <dgm:pt modelId="{D387F9B0-5E30-471E-B6B7-1DED2D080FFF}" type="parTrans" cxnId="{F62AF3B8-A557-4D22-8FF5-D896867CBEFA}">
      <dgm:prSet/>
      <dgm:spPr/>
      <dgm:t>
        <a:bodyPr/>
        <a:lstStyle/>
        <a:p>
          <a:endParaRPr lang="zh-CN" altLang="en-US"/>
        </a:p>
      </dgm:t>
    </dgm:pt>
    <dgm:pt modelId="{0DEBCB21-E942-48BD-9A42-0E561CEAC9C5}" type="sibTrans" cxnId="{F62AF3B8-A557-4D22-8FF5-D896867CBEFA}">
      <dgm:prSet/>
      <dgm:spPr/>
      <dgm:t>
        <a:bodyPr/>
        <a:lstStyle/>
        <a:p>
          <a:endParaRPr lang="zh-CN" altLang="en-US"/>
        </a:p>
      </dgm:t>
    </dgm:pt>
    <dgm:pt modelId="{60C55E2F-6062-4DA2-9AF2-EC26DA66BFBB}">
      <dgm:prSet phldrT="[文本]"/>
      <dgm:spPr/>
      <dgm:t>
        <a:bodyPr/>
        <a:lstStyle/>
        <a:p>
          <a:pPr>
            <a:lnSpc>
              <a:spcPct val="100000"/>
            </a:lnSpc>
            <a:spcAft>
              <a:spcPts val="0"/>
            </a:spcAft>
          </a:pPr>
          <a:r>
            <a:rPr lang="zh-CN" altLang="en-US" b="1" i="0" dirty="0">
              <a:latin typeface="微软雅黑" panose="020B0503020204020204" pitchFamily="34" charset="-122"/>
              <a:ea typeface="微软雅黑" panose="020B0503020204020204" pitchFamily="34" charset="-122"/>
            </a:rPr>
            <a:t>二是“省时”：采用工程总承包模式的项目建设进度普遍都加快；</a:t>
          </a:r>
          <a:endParaRPr lang="zh-CN" altLang="en-US" dirty="0">
            <a:latin typeface="微软雅黑" panose="020B0503020204020204" pitchFamily="34" charset="-122"/>
            <a:ea typeface="微软雅黑" panose="020B0503020204020204" pitchFamily="34" charset="-122"/>
          </a:endParaRPr>
        </a:p>
      </dgm:t>
    </dgm:pt>
    <dgm:pt modelId="{32A11014-D2BA-4163-BBB5-2367DF4D801E}" type="parTrans" cxnId="{05C41C9F-84A7-40F7-80FC-05CE4EFEDDA5}">
      <dgm:prSet/>
      <dgm:spPr/>
      <dgm:t>
        <a:bodyPr/>
        <a:lstStyle/>
        <a:p>
          <a:endParaRPr lang="zh-CN" altLang="en-US"/>
        </a:p>
      </dgm:t>
    </dgm:pt>
    <dgm:pt modelId="{4A7F2DCF-98BC-482A-81AA-C7C143DCEDC0}" type="sibTrans" cxnId="{05C41C9F-84A7-40F7-80FC-05CE4EFEDDA5}">
      <dgm:prSet/>
      <dgm:spPr/>
      <dgm:t>
        <a:bodyPr/>
        <a:lstStyle/>
        <a:p>
          <a:endParaRPr lang="zh-CN" altLang="en-US"/>
        </a:p>
      </dgm:t>
    </dgm:pt>
    <dgm:pt modelId="{B7A2E9E9-617E-4F87-A62D-9658711F3FDE}">
      <dgm:prSet phldrT="[文本]"/>
      <dgm:spPr/>
      <dgm:t>
        <a:bodyPr/>
        <a:lstStyle/>
        <a:p>
          <a:pPr>
            <a:lnSpc>
              <a:spcPct val="100000"/>
            </a:lnSpc>
            <a:spcAft>
              <a:spcPts val="0"/>
            </a:spcAft>
          </a:pPr>
          <a:r>
            <a:rPr lang="zh-CN" altLang="en-US" b="1" i="0" dirty="0">
              <a:latin typeface="微软雅黑" panose="020B0503020204020204" pitchFamily="34" charset="-122"/>
              <a:ea typeface="微软雅黑" panose="020B0503020204020204" pitchFamily="34" charset="-122"/>
            </a:rPr>
            <a:t>三是“保质”：省内工程总承包项目施工现场文明施工水平普遍较高，已完工项目的工程实体质量和观感质量普遍较好；</a:t>
          </a:r>
          <a:endParaRPr lang="zh-CN" altLang="en-US" dirty="0">
            <a:latin typeface="微软雅黑" panose="020B0503020204020204" pitchFamily="34" charset="-122"/>
            <a:ea typeface="微软雅黑" panose="020B0503020204020204" pitchFamily="34" charset="-122"/>
          </a:endParaRPr>
        </a:p>
      </dgm:t>
    </dgm:pt>
    <dgm:pt modelId="{9DE8A2E2-BF65-4E74-BCE7-FA391227CEAB}" type="parTrans" cxnId="{6F2D1359-8B82-42FF-AFE8-E1328BF348A1}">
      <dgm:prSet/>
      <dgm:spPr/>
      <dgm:t>
        <a:bodyPr/>
        <a:lstStyle/>
        <a:p>
          <a:endParaRPr lang="zh-CN" altLang="en-US"/>
        </a:p>
      </dgm:t>
    </dgm:pt>
    <dgm:pt modelId="{A13C441D-D82E-4E07-B291-F9BAA9319BE7}" type="sibTrans" cxnId="{6F2D1359-8B82-42FF-AFE8-E1328BF348A1}">
      <dgm:prSet/>
      <dgm:spPr/>
      <dgm:t>
        <a:bodyPr/>
        <a:lstStyle/>
        <a:p>
          <a:endParaRPr lang="zh-CN" altLang="en-US"/>
        </a:p>
      </dgm:t>
    </dgm:pt>
    <dgm:pt modelId="{79546D65-8272-43CB-ACCB-7157D40C451A}">
      <dgm:prSet phldrT="[文本]"/>
      <dgm:spPr/>
      <dgm:t>
        <a:bodyPr/>
        <a:lstStyle/>
        <a:p>
          <a:pPr>
            <a:lnSpc>
              <a:spcPct val="100000"/>
            </a:lnSpc>
            <a:spcAft>
              <a:spcPts val="0"/>
            </a:spcAft>
          </a:pPr>
          <a:r>
            <a:rPr lang="zh-CN" altLang="en-US" b="1" i="0" dirty="0">
              <a:latin typeface="微软雅黑" panose="020B0503020204020204" pitchFamily="34" charset="-122"/>
              <a:ea typeface="微软雅黑" panose="020B0503020204020204" pitchFamily="34" charset="-122"/>
            </a:rPr>
            <a:t>四是“规范”：工程总承包模式的管理线条清晰，责任明确，有效杜绝了以往规避招标、违法分包、挂靠等违法违规行为的发生；</a:t>
          </a:r>
          <a:endParaRPr lang="zh-CN" altLang="en-US" dirty="0">
            <a:latin typeface="微软雅黑" panose="020B0503020204020204" pitchFamily="34" charset="-122"/>
            <a:ea typeface="微软雅黑" panose="020B0503020204020204" pitchFamily="34" charset="-122"/>
          </a:endParaRPr>
        </a:p>
      </dgm:t>
    </dgm:pt>
    <dgm:pt modelId="{3C4F7AB9-C247-4CE5-BE68-88F6B3E64D26}" type="parTrans" cxnId="{4A0EA05B-CD34-4CE5-B39B-DA6B388E6AF6}">
      <dgm:prSet/>
      <dgm:spPr/>
      <dgm:t>
        <a:bodyPr/>
        <a:lstStyle/>
        <a:p>
          <a:endParaRPr lang="zh-CN" altLang="en-US"/>
        </a:p>
      </dgm:t>
    </dgm:pt>
    <dgm:pt modelId="{3FDF901C-6B35-4572-B989-4E137FF21CBD}" type="sibTrans" cxnId="{4A0EA05B-CD34-4CE5-B39B-DA6B388E6AF6}">
      <dgm:prSet/>
      <dgm:spPr/>
      <dgm:t>
        <a:bodyPr/>
        <a:lstStyle/>
        <a:p>
          <a:endParaRPr lang="zh-CN" altLang="en-US"/>
        </a:p>
      </dgm:t>
    </dgm:pt>
    <dgm:pt modelId="{E8A7346D-28CA-4336-96F6-15B228184801}">
      <dgm:prSet phldrT="[文本]"/>
      <dgm:spPr/>
      <dgm:t>
        <a:bodyPr/>
        <a:lstStyle/>
        <a:p>
          <a:pPr>
            <a:lnSpc>
              <a:spcPct val="100000"/>
            </a:lnSpc>
            <a:spcAft>
              <a:spcPts val="0"/>
            </a:spcAft>
          </a:pPr>
          <a:r>
            <a:rPr lang="zh-CN" altLang="en-US" b="1" i="0" dirty="0">
              <a:latin typeface="微软雅黑" panose="020B0503020204020204" pitchFamily="34" charset="-122"/>
              <a:ea typeface="微软雅黑" panose="020B0503020204020204" pitchFamily="34" charset="-122"/>
            </a:rPr>
            <a:t>五是“创新”</a:t>
          </a:r>
          <a:r>
            <a:rPr lang="en-US" altLang="zh-CN" b="1" i="0" dirty="0">
              <a:latin typeface="微软雅黑" panose="020B0503020204020204" pitchFamily="34" charset="-122"/>
              <a:ea typeface="微软雅黑" panose="020B0503020204020204" pitchFamily="34" charset="-122"/>
            </a:rPr>
            <a:t>:</a:t>
          </a:r>
          <a:r>
            <a:rPr lang="zh-CN" altLang="en-US" b="1" i="0" dirty="0">
              <a:latin typeface="微软雅黑" panose="020B0503020204020204" pitchFamily="34" charset="-122"/>
              <a:ea typeface="微软雅黑" panose="020B0503020204020204" pitchFamily="34" charset="-122"/>
            </a:rPr>
            <a:t>工程总承包改革了项目管理和运作方式，促进了</a:t>
          </a:r>
          <a:r>
            <a:rPr lang="en-US" altLang="zh-CN" b="1" i="0" dirty="0">
              <a:latin typeface="微软雅黑" panose="020B0503020204020204" pitchFamily="34" charset="-122"/>
              <a:ea typeface="微软雅黑" panose="020B0503020204020204" pitchFamily="34" charset="-122"/>
            </a:rPr>
            <a:t>BIM</a:t>
          </a:r>
          <a:r>
            <a:rPr lang="zh-CN" altLang="en-US" b="1" i="0" dirty="0">
              <a:latin typeface="微软雅黑" panose="020B0503020204020204" pitchFamily="34" charset="-122"/>
              <a:ea typeface="微软雅黑" panose="020B0503020204020204" pitchFamily="34" charset="-122"/>
            </a:rPr>
            <a:t>技术从设计、施工到项目运行的全过程应用，提高了工程建设的科技水平。</a:t>
          </a:r>
          <a:endParaRPr lang="zh-CN" altLang="en-US" dirty="0">
            <a:latin typeface="微软雅黑" panose="020B0503020204020204" pitchFamily="34" charset="-122"/>
            <a:ea typeface="微软雅黑" panose="020B0503020204020204" pitchFamily="34" charset="-122"/>
          </a:endParaRPr>
        </a:p>
      </dgm:t>
    </dgm:pt>
    <dgm:pt modelId="{39951F3F-5E5F-48C2-BA54-D15E87BAA56A}" type="parTrans" cxnId="{409933BE-9DC9-44E3-82B8-C9399F0FD83A}">
      <dgm:prSet/>
      <dgm:spPr/>
      <dgm:t>
        <a:bodyPr/>
        <a:lstStyle/>
        <a:p>
          <a:endParaRPr lang="zh-CN" altLang="en-US"/>
        </a:p>
      </dgm:t>
    </dgm:pt>
    <dgm:pt modelId="{4AF7C9D3-63FB-427F-BA80-53C688DEBFE5}" type="sibTrans" cxnId="{409933BE-9DC9-44E3-82B8-C9399F0FD83A}">
      <dgm:prSet/>
      <dgm:spPr/>
      <dgm:t>
        <a:bodyPr/>
        <a:lstStyle/>
        <a:p>
          <a:endParaRPr lang="zh-CN" altLang="en-US"/>
        </a:p>
      </dgm:t>
    </dgm:pt>
    <dgm:pt modelId="{E56DC151-AA84-4D79-A8D6-D7D0E5EDD1FA}" type="pres">
      <dgm:prSet presAssocID="{FF233029-7601-42E2-8C4A-27664607032F}" presName="linear" presStyleCnt="0">
        <dgm:presLayoutVars>
          <dgm:animLvl val="lvl"/>
          <dgm:resizeHandles val="exact"/>
        </dgm:presLayoutVars>
      </dgm:prSet>
      <dgm:spPr/>
    </dgm:pt>
    <dgm:pt modelId="{810498F2-A137-40D6-9C62-BCC85903AE81}" type="pres">
      <dgm:prSet presAssocID="{91AB0238-AB81-4F8F-97EF-2998C068A99E}" presName="parentText" presStyleLbl="node1" presStyleIdx="0" presStyleCnt="3" custLinFactNeighborY="-90">
        <dgm:presLayoutVars>
          <dgm:chMax val="0"/>
          <dgm:bulletEnabled val="1"/>
        </dgm:presLayoutVars>
      </dgm:prSet>
      <dgm:spPr/>
    </dgm:pt>
    <dgm:pt modelId="{522D5C30-DE92-44F1-8D30-349707527C3E}" type="pres">
      <dgm:prSet presAssocID="{91AB0238-AB81-4F8F-97EF-2998C068A99E}" presName="childText" presStyleLbl="revTx" presStyleIdx="0" presStyleCnt="3">
        <dgm:presLayoutVars>
          <dgm:bulletEnabled val="1"/>
        </dgm:presLayoutVars>
      </dgm:prSet>
      <dgm:spPr/>
    </dgm:pt>
    <dgm:pt modelId="{700E68EE-9BEE-4888-A9BA-DF8FA2C2CDB6}" type="pres">
      <dgm:prSet presAssocID="{12A8BED1-08C9-4A33-A888-0E157C2F7562}" presName="parentText" presStyleLbl="node1" presStyleIdx="1" presStyleCnt="3" custLinFactNeighborX="1361" custLinFactNeighborY="-536">
        <dgm:presLayoutVars>
          <dgm:chMax val="0"/>
          <dgm:bulletEnabled val="1"/>
        </dgm:presLayoutVars>
      </dgm:prSet>
      <dgm:spPr/>
    </dgm:pt>
    <dgm:pt modelId="{9EF352E5-CE31-4BE5-AD33-9C09326F7EB1}" type="pres">
      <dgm:prSet presAssocID="{12A8BED1-08C9-4A33-A888-0E157C2F7562}" presName="childText" presStyleLbl="revTx" presStyleIdx="1" presStyleCnt="3">
        <dgm:presLayoutVars>
          <dgm:bulletEnabled val="1"/>
        </dgm:presLayoutVars>
      </dgm:prSet>
      <dgm:spPr/>
    </dgm:pt>
    <dgm:pt modelId="{1436D79D-A93C-4A6B-94CF-23D96C9453C9}" type="pres">
      <dgm:prSet presAssocID="{382BB226-586B-4623-830A-CB4F21922025}" presName="parentText" presStyleLbl="node1" presStyleIdx="2" presStyleCnt="3">
        <dgm:presLayoutVars>
          <dgm:chMax val="0"/>
          <dgm:bulletEnabled val="1"/>
        </dgm:presLayoutVars>
      </dgm:prSet>
      <dgm:spPr/>
    </dgm:pt>
    <dgm:pt modelId="{CBFD375A-ADDB-4634-B733-725BE0CA23F4}" type="pres">
      <dgm:prSet presAssocID="{382BB226-586B-4623-830A-CB4F21922025}" presName="childText" presStyleLbl="revTx" presStyleIdx="2" presStyleCnt="3">
        <dgm:presLayoutVars>
          <dgm:bulletEnabled val="1"/>
        </dgm:presLayoutVars>
      </dgm:prSet>
      <dgm:spPr/>
    </dgm:pt>
  </dgm:ptLst>
  <dgm:cxnLst>
    <dgm:cxn modelId="{48E91109-B039-458F-8235-3DD11168333F}" srcId="{FF233029-7601-42E2-8C4A-27664607032F}" destId="{382BB226-586B-4623-830A-CB4F21922025}" srcOrd="2" destOrd="0" parTransId="{081BFAB9-A1D0-45C6-8165-C575FA097054}" sibTransId="{8483A4FD-01AF-4EAF-91A6-3DD9ED9F5121}"/>
    <dgm:cxn modelId="{FE32DD13-4722-43B7-89B4-088C489827D5}" type="presOf" srcId="{E8A7346D-28CA-4336-96F6-15B228184801}" destId="{522D5C30-DE92-44F1-8D30-349707527C3E}" srcOrd="0" destOrd="4" presId="urn:microsoft.com/office/officeart/2005/8/layout/vList2"/>
    <dgm:cxn modelId="{AA9F2734-C526-4D30-A689-CC13AA460D9E}" type="presOf" srcId="{12A8BED1-08C9-4A33-A888-0E157C2F7562}" destId="{700E68EE-9BEE-4888-A9BA-DF8FA2C2CDB6}" srcOrd="0" destOrd="0" presId="urn:microsoft.com/office/officeart/2005/8/layout/vList2"/>
    <dgm:cxn modelId="{04C0CD37-9F12-4E85-90E8-85B30247A8E8}" srcId="{12A8BED1-08C9-4A33-A888-0E157C2F7562}" destId="{B62DE44E-0E2D-48C8-A38B-D7D867C7C2B8}" srcOrd="0" destOrd="0" parTransId="{8E9EF08F-F09A-42DD-98C4-B3D05F037BAD}" sibTransId="{822E5762-FB40-4238-960B-A5A783079B29}"/>
    <dgm:cxn modelId="{A0832A40-3AFE-4E37-A8AC-1F3FAA2E89D8}" type="presOf" srcId="{FF233029-7601-42E2-8C4A-27664607032F}" destId="{E56DC151-AA84-4D79-A8D6-D7D0E5EDD1FA}" srcOrd="0" destOrd="0" presId="urn:microsoft.com/office/officeart/2005/8/layout/vList2"/>
    <dgm:cxn modelId="{4A0EA05B-CD34-4CE5-B39B-DA6B388E6AF6}" srcId="{91AB0238-AB81-4F8F-97EF-2998C068A99E}" destId="{79546D65-8272-43CB-ACCB-7157D40C451A}" srcOrd="3" destOrd="0" parTransId="{3C4F7AB9-C247-4CE5-BE68-88F6B3E64D26}" sibTransId="{3FDF901C-6B35-4572-B989-4E137FF21CBD}"/>
    <dgm:cxn modelId="{55AFC868-4E57-4C18-A2B2-04C173A0E9B8}" type="presOf" srcId="{79546D65-8272-43CB-ACCB-7157D40C451A}" destId="{522D5C30-DE92-44F1-8D30-349707527C3E}" srcOrd="0" destOrd="3" presId="urn:microsoft.com/office/officeart/2005/8/layout/vList2"/>
    <dgm:cxn modelId="{0F88504F-5636-4834-B891-758DA173E94A}" srcId="{FF233029-7601-42E2-8C4A-27664607032F}" destId="{12A8BED1-08C9-4A33-A888-0E157C2F7562}" srcOrd="1" destOrd="0" parTransId="{625D546D-AA7C-4047-B322-D4DF60B20E74}" sibTransId="{EDFB25BA-0FDD-4362-A6A6-CC2B35C0DD2C}"/>
    <dgm:cxn modelId="{6F2D1359-8B82-42FF-AFE8-E1328BF348A1}" srcId="{91AB0238-AB81-4F8F-97EF-2998C068A99E}" destId="{B7A2E9E9-617E-4F87-A62D-9658711F3FDE}" srcOrd="2" destOrd="0" parTransId="{9DE8A2E2-BF65-4E74-BCE7-FA391227CEAB}" sibTransId="{A13C441D-D82E-4E07-B291-F9BAA9319BE7}"/>
    <dgm:cxn modelId="{4E70E059-5E7C-469A-9350-237416366676}" type="presOf" srcId="{91AB0238-AB81-4F8F-97EF-2998C068A99E}" destId="{810498F2-A137-40D6-9C62-BCC85903AE81}" srcOrd="0" destOrd="0" presId="urn:microsoft.com/office/officeart/2005/8/layout/vList2"/>
    <dgm:cxn modelId="{05C41C9F-84A7-40F7-80FC-05CE4EFEDDA5}" srcId="{91AB0238-AB81-4F8F-97EF-2998C068A99E}" destId="{60C55E2F-6062-4DA2-9AF2-EC26DA66BFBB}" srcOrd="1" destOrd="0" parTransId="{32A11014-D2BA-4163-BBB5-2367DF4D801E}" sibTransId="{4A7F2DCF-98BC-482A-81AA-C7C143DCEDC0}"/>
    <dgm:cxn modelId="{8EB999AC-33BD-4D92-B769-4D11D7E16ED9}" type="presOf" srcId="{60C55E2F-6062-4DA2-9AF2-EC26DA66BFBB}" destId="{522D5C30-DE92-44F1-8D30-349707527C3E}" srcOrd="0" destOrd="1" presId="urn:microsoft.com/office/officeart/2005/8/layout/vList2"/>
    <dgm:cxn modelId="{F62AF3B8-A557-4D22-8FF5-D896867CBEFA}" srcId="{382BB226-586B-4623-830A-CB4F21922025}" destId="{53EB12D4-407C-499D-BC63-66714329E3EB}" srcOrd="0" destOrd="0" parTransId="{D387F9B0-5E30-471E-B6B7-1DED2D080FFF}" sibTransId="{0DEBCB21-E942-48BD-9A42-0E561CEAC9C5}"/>
    <dgm:cxn modelId="{409933BE-9DC9-44E3-82B8-C9399F0FD83A}" srcId="{91AB0238-AB81-4F8F-97EF-2998C068A99E}" destId="{E8A7346D-28CA-4336-96F6-15B228184801}" srcOrd="4" destOrd="0" parTransId="{39951F3F-5E5F-48C2-BA54-D15E87BAA56A}" sibTransId="{4AF7C9D3-63FB-427F-BA80-53C688DEBFE5}"/>
    <dgm:cxn modelId="{76063CC0-7FAF-409A-AF5B-E145DC389471}" srcId="{91AB0238-AB81-4F8F-97EF-2998C068A99E}" destId="{6A9A55CB-23AD-44E9-BF17-A7518FD576EA}" srcOrd="0" destOrd="0" parTransId="{5E51BA7A-E791-4AEA-839D-803BE5FF8311}" sibTransId="{A3CACDA9-1742-4633-B308-4216B4DC32FD}"/>
    <dgm:cxn modelId="{8F5B76CF-0ED8-4270-91A1-B7A452560695}" type="presOf" srcId="{53EB12D4-407C-499D-BC63-66714329E3EB}" destId="{CBFD375A-ADDB-4634-B733-725BE0CA23F4}" srcOrd="0" destOrd="0" presId="urn:microsoft.com/office/officeart/2005/8/layout/vList2"/>
    <dgm:cxn modelId="{5EA4D7D1-ED40-440F-8614-BB89B2031AC7}" type="presOf" srcId="{B7A2E9E9-617E-4F87-A62D-9658711F3FDE}" destId="{522D5C30-DE92-44F1-8D30-349707527C3E}" srcOrd="0" destOrd="2" presId="urn:microsoft.com/office/officeart/2005/8/layout/vList2"/>
    <dgm:cxn modelId="{8773F6E7-A9FF-431A-8E99-B72354E56548}" srcId="{FF233029-7601-42E2-8C4A-27664607032F}" destId="{91AB0238-AB81-4F8F-97EF-2998C068A99E}" srcOrd="0" destOrd="0" parTransId="{6234A9CC-0843-4EAE-BB61-DD37BB643182}" sibTransId="{0A14EB18-6508-43C5-8A44-6257E7914B7D}"/>
    <dgm:cxn modelId="{1ED334E9-8C11-48AE-88C6-23F2E8366625}" type="presOf" srcId="{6A9A55CB-23AD-44E9-BF17-A7518FD576EA}" destId="{522D5C30-DE92-44F1-8D30-349707527C3E}" srcOrd="0" destOrd="0" presId="urn:microsoft.com/office/officeart/2005/8/layout/vList2"/>
    <dgm:cxn modelId="{248DA2EF-492C-4916-AC0B-6FBF109B19C7}" type="presOf" srcId="{B62DE44E-0E2D-48C8-A38B-D7D867C7C2B8}" destId="{9EF352E5-CE31-4BE5-AD33-9C09326F7EB1}" srcOrd="0" destOrd="0" presId="urn:microsoft.com/office/officeart/2005/8/layout/vList2"/>
    <dgm:cxn modelId="{ED7104FD-7534-417D-A74A-4DF609FA0464}" type="presOf" srcId="{382BB226-586B-4623-830A-CB4F21922025}" destId="{1436D79D-A93C-4A6B-94CF-23D96C9453C9}" srcOrd="0" destOrd="0" presId="urn:microsoft.com/office/officeart/2005/8/layout/vList2"/>
    <dgm:cxn modelId="{FED530ED-80EC-46F2-9A5B-9BA034AA77C4}" type="presParOf" srcId="{E56DC151-AA84-4D79-A8D6-D7D0E5EDD1FA}" destId="{810498F2-A137-40D6-9C62-BCC85903AE81}" srcOrd="0" destOrd="0" presId="urn:microsoft.com/office/officeart/2005/8/layout/vList2"/>
    <dgm:cxn modelId="{F65056AF-B22E-46C3-809B-A8E4D58AA7A9}" type="presParOf" srcId="{E56DC151-AA84-4D79-A8D6-D7D0E5EDD1FA}" destId="{522D5C30-DE92-44F1-8D30-349707527C3E}" srcOrd="1" destOrd="0" presId="urn:microsoft.com/office/officeart/2005/8/layout/vList2"/>
    <dgm:cxn modelId="{9FDEF597-76F3-4147-BF09-B3AA39D188EE}" type="presParOf" srcId="{E56DC151-AA84-4D79-A8D6-D7D0E5EDD1FA}" destId="{700E68EE-9BEE-4888-A9BA-DF8FA2C2CDB6}" srcOrd="2" destOrd="0" presId="urn:microsoft.com/office/officeart/2005/8/layout/vList2"/>
    <dgm:cxn modelId="{A729DFB5-DC6A-4160-90D3-9933F874FBC5}" type="presParOf" srcId="{E56DC151-AA84-4D79-A8D6-D7D0E5EDD1FA}" destId="{9EF352E5-CE31-4BE5-AD33-9C09326F7EB1}" srcOrd="3" destOrd="0" presId="urn:microsoft.com/office/officeart/2005/8/layout/vList2"/>
    <dgm:cxn modelId="{3CC8ADFF-DE94-42DC-B87B-9E8C29EE701A}" type="presParOf" srcId="{E56DC151-AA84-4D79-A8D6-D7D0E5EDD1FA}" destId="{1436D79D-A93C-4A6B-94CF-23D96C9453C9}" srcOrd="4" destOrd="0" presId="urn:microsoft.com/office/officeart/2005/8/layout/vList2"/>
    <dgm:cxn modelId="{7B173E8C-9A1C-4CD5-BDE2-B9D315929A85}" type="presParOf" srcId="{E56DC151-AA84-4D79-A8D6-D7D0E5EDD1FA}" destId="{CBFD375A-ADDB-4634-B733-725BE0CA23F4}"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B5332E-D923-4AE7-9B2F-972B88317A60}"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zh-CN" altLang="en-US"/>
        </a:p>
      </dgm:t>
    </dgm:pt>
    <dgm:pt modelId="{5C0CC488-932D-4A3F-825D-EF815BCB03E3}">
      <dgm:prSet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项目建议书阶段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3CD172FC-1809-46DD-A3F8-60FB99C69C29}" type="parTrans" cxnId="{DBFBF129-4221-4218-8CFC-4EC3F8AFCEE3}">
      <dgm:prSet/>
      <dgm:spPr/>
      <dgm:t>
        <a:bodyPr/>
        <a:lstStyle/>
        <a:p>
          <a:endParaRPr lang="zh-CN" altLang="en-US"/>
        </a:p>
      </dgm:t>
    </dgm:pt>
    <dgm:pt modelId="{9495E2D2-B719-46EB-B60E-9CC0C16C881E}" type="sibTrans" cxnId="{DBFBF129-4221-4218-8CFC-4EC3F8AFCEE3}">
      <dgm:prSet/>
      <dgm:spPr>
        <a:solidFill>
          <a:schemeClr val="tx2"/>
        </a:solidFill>
      </dgm:spPr>
      <dgm:t>
        <a:bodyPr/>
        <a:lstStyle/>
        <a:p>
          <a:endParaRPr lang="zh-CN" altLang="en-US"/>
        </a:p>
      </dgm:t>
    </dgm:pt>
    <dgm:pt modelId="{E09199C1-EC2A-4898-88CA-C001371CBC1F}">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altLang="en-US" sz="1800" dirty="0">
              <a:solidFill>
                <a:schemeClr val="tx2"/>
              </a:solidFill>
              <a:latin typeface="方正粗圆简体" panose="03000509000000000000" pitchFamily="65" charset="-122"/>
              <a:ea typeface="方正粗圆简体" panose="03000509000000000000" pitchFamily="65" charset="-122"/>
            </a:rPr>
            <a:t>可行性研究报告阶段</a:t>
          </a:r>
        </a:p>
      </dgm:t>
    </dgm:pt>
    <dgm:pt modelId="{FDBA0217-E0C6-4D58-9BFB-760E8BD5B810}" type="parTrans" cxnId="{ECCB642C-D35F-4D32-8B61-46083FD2DDB5}">
      <dgm:prSet/>
      <dgm:spPr/>
      <dgm:t>
        <a:bodyPr/>
        <a:lstStyle/>
        <a:p>
          <a:endParaRPr lang="zh-CN" altLang="en-US"/>
        </a:p>
      </dgm:t>
    </dgm:pt>
    <dgm:pt modelId="{A1E26381-C5ED-49C7-BC45-0844016DC148}" type="sibTrans" cxnId="{ECCB642C-D35F-4D32-8B61-46083FD2DDB5}">
      <dgm:prSet/>
      <dgm:spPr>
        <a:solidFill>
          <a:schemeClr val="tx2"/>
        </a:solidFill>
      </dgm:spPr>
      <dgm:t>
        <a:bodyPr/>
        <a:lstStyle/>
        <a:p>
          <a:endParaRPr lang="zh-CN" altLang="en-US"/>
        </a:p>
      </dgm:t>
    </dgm:pt>
    <dgm:pt modelId="{567C377A-0B95-410A-B206-29E0B521517E}">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初步设计文件阶段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5D844955-B001-4CBD-8D22-1B793384D10D}" type="parTrans" cxnId="{36637891-2B36-485F-AEFD-B946E49E0D46}">
      <dgm:prSet/>
      <dgm:spPr/>
      <dgm:t>
        <a:bodyPr/>
        <a:lstStyle/>
        <a:p>
          <a:endParaRPr lang="zh-CN" altLang="en-US"/>
        </a:p>
      </dgm:t>
    </dgm:pt>
    <dgm:pt modelId="{ADA0F605-6A8E-4384-82E5-6B02E044EDA7}" type="sibTrans" cxnId="{36637891-2B36-485F-AEFD-B946E49E0D46}">
      <dgm:prSet/>
      <dgm:spPr>
        <a:solidFill>
          <a:schemeClr val="tx2"/>
        </a:solidFill>
      </dgm:spPr>
      <dgm:t>
        <a:bodyPr/>
        <a:lstStyle/>
        <a:p>
          <a:endParaRPr lang="zh-CN" altLang="en-US"/>
        </a:p>
      </dgm:t>
    </dgm:pt>
    <dgm:pt modelId="{1B551F26-D840-4E47-BF63-ABE80593FF3E}">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施工图设计阶段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67CE45DE-685D-429A-91C1-E06C58FBC212}" type="parTrans" cxnId="{547B5D86-4B1B-47DA-BB50-9E5F8BC3C3D0}">
      <dgm:prSet/>
      <dgm:spPr/>
      <dgm:t>
        <a:bodyPr/>
        <a:lstStyle/>
        <a:p>
          <a:endParaRPr lang="zh-CN" altLang="en-US"/>
        </a:p>
      </dgm:t>
    </dgm:pt>
    <dgm:pt modelId="{6D0C3C10-390D-4A14-86D9-E66C94F45F02}" type="sibTrans" cxnId="{547B5D86-4B1B-47DA-BB50-9E5F8BC3C3D0}">
      <dgm:prSet/>
      <dgm:spPr>
        <a:solidFill>
          <a:schemeClr val="tx2"/>
        </a:solidFill>
      </dgm:spPr>
      <dgm:t>
        <a:bodyPr/>
        <a:lstStyle/>
        <a:p>
          <a:endParaRPr lang="zh-CN" altLang="en-US"/>
        </a:p>
      </dgm:t>
    </dgm:pt>
    <dgm:pt modelId="{72F5A113-C45A-4B0F-B857-DE0224578BA9}">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建设准备阶段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B71FC6FD-8506-481E-8883-80F56CBBE5CE}" type="parTrans" cxnId="{7348A78F-8C00-400B-B649-B50BFC3BDB4A}">
      <dgm:prSet/>
      <dgm:spPr/>
      <dgm:t>
        <a:bodyPr/>
        <a:lstStyle/>
        <a:p>
          <a:endParaRPr lang="zh-CN" altLang="en-US"/>
        </a:p>
      </dgm:t>
    </dgm:pt>
    <dgm:pt modelId="{5A9D1979-7EFC-4E56-AA1C-7FE3C305222B}" type="sibTrans" cxnId="{7348A78F-8C00-400B-B649-B50BFC3BDB4A}">
      <dgm:prSet/>
      <dgm:spPr>
        <a:solidFill>
          <a:schemeClr val="tx2"/>
        </a:solidFill>
      </dgm:spPr>
      <dgm:t>
        <a:bodyPr/>
        <a:lstStyle/>
        <a:p>
          <a:endParaRPr lang="zh-CN" altLang="en-US"/>
        </a:p>
      </dgm:t>
    </dgm:pt>
    <dgm:pt modelId="{DFE06685-4A02-46DC-BC62-8A3A9FF4E924}">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建设实施阶</a:t>
          </a:r>
          <a:r>
            <a:rPr lang="zh-CN" altLang="en-US" sz="1800" dirty="0">
              <a:solidFill>
                <a:schemeClr val="tx2"/>
              </a:solidFill>
              <a:latin typeface="方正粗圆简体" panose="03000509000000000000" pitchFamily="65" charset="-122"/>
              <a:ea typeface="方正粗圆简体" panose="03000509000000000000" pitchFamily="65" charset="-122"/>
            </a:rPr>
            <a:t>段</a:t>
          </a:r>
        </a:p>
      </dgm:t>
    </dgm:pt>
    <dgm:pt modelId="{E219D09A-3D46-49BD-90B1-4D44362B1B0E}" type="parTrans" cxnId="{12E24A56-84A2-4F19-815A-770DA90C9549}">
      <dgm:prSet/>
      <dgm:spPr/>
      <dgm:t>
        <a:bodyPr/>
        <a:lstStyle/>
        <a:p>
          <a:endParaRPr lang="zh-CN" altLang="en-US"/>
        </a:p>
      </dgm:t>
    </dgm:pt>
    <dgm:pt modelId="{1743D9D2-B820-4202-86CF-EE175594AC28}" type="sibTrans" cxnId="{12E24A56-84A2-4F19-815A-770DA90C9549}">
      <dgm:prSet/>
      <dgm:spPr>
        <a:solidFill>
          <a:schemeClr val="tx2"/>
        </a:solidFill>
      </dgm:spPr>
      <dgm:t>
        <a:bodyPr/>
        <a:lstStyle/>
        <a:p>
          <a:endParaRPr lang="zh-CN" altLang="en-US"/>
        </a:p>
      </dgm:t>
    </dgm:pt>
    <dgm:pt modelId="{B6760FA2-F86E-4902-9893-27BB3331B3D3}">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竣工验收阶段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596F6439-E2B2-4398-97D5-B563E286028D}" type="parTrans" cxnId="{B1BB6803-28DC-4B6B-AAA3-B36E3A1C9983}">
      <dgm:prSet/>
      <dgm:spPr/>
      <dgm:t>
        <a:bodyPr/>
        <a:lstStyle/>
        <a:p>
          <a:endParaRPr lang="zh-CN" altLang="en-US"/>
        </a:p>
      </dgm:t>
    </dgm:pt>
    <dgm:pt modelId="{2655228A-128B-4447-BEE6-1271963B3374}" type="sibTrans" cxnId="{B1BB6803-28DC-4B6B-AAA3-B36E3A1C9983}">
      <dgm:prSet/>
      <dgm:spPr>
        <a:solidFill>
          <a:schemeClr val="tx2"/>
        </a:solidFill>
      </dgm:spPr>
      <dgm:t>
        <a:bodyPr/>
        <a:lstStyle/>
        <a:p>
          <a:endParaRPr lang="zh-CN" altLang="en-US"/>
        </a:p>
      </dgm:t>
    </dgm:pt>
    <dgm:pt modelId="{A5BA36F5-9630-4AB5-922F-90F9F13509E4}">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sz="1800" dirty="0">
              <a:solidFill>
                <a:schemeClr val="tx2"/>
              </a:solidFill>
              <a:latin typeface="方正粗圆简体" panose="03000509000000000000" pitchFamily="65" charset="-122"/>
              <a:ea typeface="方正粗圆简体" panose="03000509000000000000" pitchFamily="65" charset="-122"/>
            </a:rPr>
            <a:t>后评价阶段</a:t>
          </a:r>
          <a:endParaRPr lang="zh-CN" altLang="en-US" sz="1800" dirty="0">
            <a:solidFill>
              <a:schemeClr val="tx2"/>
            </a:solidFill>
            <a:latin typeface="方正粗圆简体" panose="03000509000000000000" pitchFamily="65" charset="-122"/>
            <a:ea typeface="方正粗圆简体" panose="03000509000000000000" pitchFamily="65" charset="-122"/>
          </a:endParaRPr>
        </a:p>
      </dgm:t>
    </dgm:pt>
    <dgm:pt modelId="{92263497-61CC-4CAB-847B-1265082DCCE7}" type="parTrans" cxnId="{8BB5BDB2-A363-4729-B1D3-A934E7A2A487}">
      <dgm:prSet/>
      <dgm:spPr/>
      <dgm:t>
        <a:bodyPr/>
        <a:lstStyle/>
        <a:p>
          <a:endParaRPr lang="zh-CN" altLang="en-US"/>
        </a:p>
      </dgm:t>
    </dgm:pt>
    <dgm:pt modelId="{3A55CE57-D296-42F8-B402-B2943FD6702B}" type="sibTrans" cxnId="{8BB5BDB2-A363-4729-B1D3-A934E7A2A487}">
      <dgm:prSet/>
      <dgm:spPr/>
      <dgm:t>
        <a:bodyPr/>
        <a:lstStyle/>
        <a:p>
          <a:endParaRPr lang="zh-CN" altLang="en-US"/>
        </a:p>
      </dgm:t>
    </dgm:pt>
    <dgm:pt modelId="{75FFC069-BCDA-45DA-B43C-7D32F72E9A46}">
      <dgm:prSet phldrT="[文本]" custT="1"/>
      <dgm:spPr>
        <a:solidFill>
          <a:schemeClr val="tx2">
            <a:lumMod val="20000"/>
            <a:lumOff val="80000"/>
          </a:schemeClr>
        </a:solidFill>
        <a:scene3d>
          <a:camera prst="orthographicFront"/>
          <a:lightRig rig="threePt" dir="t"/>
        </a:scene3d>
        <a:sp3d>
          <a:bevelT w="31750"/>
        </a:sp3d>
      </dgm:spPr>
      <dgm:t>
        <a:bodyPr vert="eaVert"/>
        <a:lstStyle/>
        <a:p>
          <a:r>
            <a:rPr lang="zh-CN" altLang="en-US" sz="1800" dirty="0">
              <a:solidFill>
                <a:schemeClr val="tx2"/>
              </a:solidFill>
              <a:latin typeface="方正粗圆简体" panose="03000509000000000000" pitchFamily="65" charset="-122"/>
              <a:ea typeface="方正粗圆简体" panose="03000509000000000000" pitchFamily="65" charset="-122"/>
            </a:rPr>
            <a:t>扩初设计阶段（或有）</a:t>
          </a:r>
        </a:p>
      </dgm:t>
    </dgm:pt>
    <dgm:pt modelId="{5A04BF43-B107-41F0-BA9D-EA8EE1A55702}" type="parTrans" cxnId="{6FDA269A-90E3-4A69-A340-A7D595F75B6C}">
      <dgm:prSet/>
      <dgm:spPr/>
      <dgm:t>
        <a:bodyPr/>
        <a:lstStyle/>
        <a:p>
          <a:endParaRPr lang="zh-CN" altLang="en-US"/>
        </a:p>
      </dgm:t>
    </dgm:pt>
    <dgm:pt modelId="{0AFA4B4E-369C-40C7-B8D1-DD6686DCFC5E}" type="sibTrans" cxnId="{6FDA269A-90E3-4A69-A340-A7D595F75B6C}">
      <dgm:prSet/>
      <dgm:spPr>
        <a:solidFill>
          <a:schemeClr val="tx2"/>
        </a:solidFill>
      </dgm:spPr>
      <dgm:t>
        <a:bodyPr/>
        <a:lstStyle/>
        <a:p>
          <a:endParaRPr lang="zh-CN" altLang="en-US"/>
        </a:p>
      </dgm:t>
    </dgm:pt>
    <dgm:pt modelId="{B972C76D-BE5F-482E-8360-54C4E0A325C9}" type="pres">
      <dgm:prSet presAssocID="{53B5332E-D923-4AE7-9B2F-972B88317A60}" presName="Name0" presStyleCnt="0">
        <dgm:presLayoutVars>
          <dgm:dir/>
          <dgm:resizeHandles val="exact"/>
        </dgm:presLayoutVars>
      </dgm:prSet>
      <dgm:spPr/>
    </dgm:pt>
    <dgm:pt modelId="{B600B08B-563A-4530-B9A1-65D59F82F6F6}" type="pres">
      <dgm:prSet presAssocID="{5C0CC488-932D-4A3F-825D-EF815BCB03E3}" presName="node" presStyleLbl="node1" presStyleIdx="0" presStyleCnt="9" custScaleY="127660" custLinFactNeighborX="-15468" custLinFactNeighborY="0">
        <dgm:presLayoutVars>
          <dgm:bulletEnabled val="1"/>
        </dgm:presLayoutVars>
      </dgm:prSet>
      <dgm:spPr/>
    </dgm:pt>
    <dgm:pt modelId="{8B6FC919-CBA8-4872-ABF4-76AA8814784B}" type="pres">
      <dgm:prSet presAssocID="{9495E2D2-B719-46EB-B60E-9CC0C16C881E}" presName="sibTrans" presStyleLbl="sibTrans2D1" presStyleIdx="0" presStyleCnt="8"/>
      <dgm:spPr/>
    </dgm:pt>
    <dgm:pt modelId="{166F987E-F1F2-43D9-A52B-8052EAC7BB80}" type="pres">
      <dgm:prSet presAssocID="{9495E2D2-B719-46EB-B60E-9CC0C16C881E}" presName="connectorText" presStyleLbl="sibTrans2D1" presStyleIdx="0" presStyleCnt="8"/>
      <dgm:spPr/>
    </dgm:pt>
    <dgm:pt modelId="{D217EB74-AE7E-4FCF-A8CB-DC6F3596C55B}" type="pres">
      <dgm:prSet presAssocID="{E09199C1-EC2A-4898-88CA-C001371CBC1F}" presName="node" presStyleLbl="node1" presStyleIdx="1" presStyleCnt="9" custScaleY="127661">
        <dgm:presLayoutVars>
          <dgm:bulletEnabled val="1"/>
        </dgm:presLayoutVars>
      </dgm:prSet>
      <dgm:spPr/>
    </dgm:pt>
    <dgm:pt modelId="{2748E06C-AADA-4075-A9F3-A992D4841827}" type="pres">
      <dgm:prSet presAssocID="{A1E26381-C5ED-49C7-BC45-0844016DC148}" presName="sibTrans" presStyleLbl="sibTrans2D1" presStyleIdx="1" presStyleCnt="8"/>
      <dgm:spPr/>
    </dgm:pt>
    <dgm:pt modelId="{9A2E5750-7FF6-47C2-BE16-C1260E7F7CB4}" type="pres">
      <dgm:prSet presAssocID="{A1E26381-C5ED-49C7-BC45-0844016DC148}" presName="connectorText" presStyleLbl="sibTrans2D1" presStyleIdx="1" presStyleCnt="8"/>
      <dgm:spPr/>
    </dgm:pt>
    <dgm:pt modelId="{3576A137-F724-4B74-ABE4-E1596EE83181}" type="pres">
      <dgm:prSet presAssocID="{567C377A-0B95-410A-B206-29E0B521517E}" presName="node" presStyleLbl="node1" presStyleIdx="2" presStyleCnt="9" custScaleY="127955">
        <dgm:presLayoutVars>
          <dgm:bulletEnabled val="1"/>
        </dgm:presLayoutVars>
      </dgm:prSet>
      <dgm:spPr/>
    </dgm:pt>
    <dgm:pt modelId="{0CEF76B9-665D-4008-A076-599AB7283386}" type="pres">
      <dgm:prSet presAssocID="{ADA0F605-6A8E-4384-82E5-6B02E044EDA7}" presName="sibTrans" presStyleLbl="sibTrans2D1" presStyleIdx="2" presStyleCnt="8"/>
      <dgm:spPr/>
    </dgm:pt>
    <dgm:pt modelId="{18AA2EA1-C2A8-43AB-9F1C-2527C6DCA411}" type="pres">
      <dgm:prSet presAssocID="{ADA0F605-6A8E-4384-82E5-6B02E044EDA7}" presName="connectorText" presStyleLbl="sibTrans2D1" presStyleIdx="2" presStyleCnt="8"/>
      <dgm:spPr/>
    </dgm:pt>
    <dgm:pt modelId="{71379D2C-C0C6-49D2-8E2A-EE2EEF0699D4}" type="pres">
      <dgm:prSet presAssocID="{75FFC069-BCDA-45DA-B43C-7D32F72E9A46}" presName="node" presStyleLbl="node1" presStyleIdx="3" presStyleCnt="9" custScaleY="129789">
        <dgm:presLayoutVars>
          <dgm:bulletEnabled val="1"/>
        </dgm:presLayoutVars>
      </dgm:prSet>
      <dgm:spPr/>
    </dgm:pt>
    <dgm:pt modelId="{19402ECD-DA70-4E8E-A589-D73E108D96B1}" type="pres">
      <dgm:prSet presAssocID="{0AFA4B4E-369C-40C7-B8D1-DD6686DCFC5E}" presName="sibTrans" presStyleLbl="sibTrans2D1" presStyleIdx="3" presStyleCnt="8"/>
      <dgm:spPr/>
    </dgm:pt>
    <dgm:pt modelId="{626A1931-6914-4747-B14E-5E8792E3457B}" type="pres">
      <dgm:prSet presAssocID="{0AFA4B4E-369C-40C7-B8D1-DD6686DCFC5E}" presName="connectorText" presStyleLbl="sibTrans2D1" presStyleIdx="3" presStyleCnt="8"/>
      <dgm:spPr/>
    </dgm:pt>
    <dgm:pt modelId="{B0FC9CE0-E399-4E81-8079-5ED55BC535D0}" type="pres">
      <dgm:prSet presAssocID="{1B551F26-D840-4E47-BF63-ABE80593FF3E}" presName="node" presStyleLbl="node1" presStyleIdx="4" presStyleCnt="9" custScaleY="127955" custLinFactNeighborX="-15468" custLinFactNeighborY="0">
        <dgm:presLayoutVars>
          <dgm:bulletEnabled val="1"/>
        </dgm:presLayoutVars>
      </dgm:prSet>
      <dgm:spPr/>
    </dgm:pt>
    <dgm:pt modelId="{85FDD200-37E3-4039-A328-2D541A352209}" type="pres">
      <dgm:prSet presAssocID="{6D0C3C10-390D-4A14-86D9-E66C94F45F02}" presName="sibTrans" presStyleLbl="sibTrans2D1" presStyleIdx="4" presStyleCnt="8"/>
      <dgm:spPr/>
    </dgm:pt>
    <dgm:pt modelId="{399DD848-F43A-4B31-850F-7C73A99E93A1}" type="pres">
      <dgm:prSet presAssocID="{6D0C3C10-390D-4A14-86D9-E66C94F45F02}" presName="connectorText" presStyleLbl="sibTrans2D1" presStyleIdx="4" presStyleCnt="8"/>
      <dgm:spPr/>
    </dgm:pt>
    <dgm:pt modelId="{5B094259-BFB6-4176-B270-179D4552B786}" type="pres">
      <dgm:prSet presAssocID="{72F5A113-C45A-4B0F-B857-DE0224578BA9}" presName="node" presStyleLbl="node1" presStyleIdx="5" presStyleCnt="9" custScaleY="127955" custLinFactNeighborX="-15468" custLinFactNeighborY="0">
        <dgm:presLayoutVars>
          <dgm:bulletEnabled val="1"/>
        </dgm:presLayoutVars>
      </dgm:prSet>
      <dgm:spPr/>
    </dgm:pt>
    <dgm:pt modelId="{1AD9FEE6-B615-4DEF-A7C5-942365409A0A}" type="pres">
      <dgm:prSet presAssocID="{5A9D1979-7EFC-4E56-AA1C-7FE3C305222B}" presName="sibTrans" presStyleLbl="sibTrans2D1" presStyleIdx="5" presStyleCnt="8"/>
      <dgm:spPr/>
    </dgm:pt>
    <dgm:pt modelId="{7EF584D6-E0B1-4D42-A37C-F0CE107B4AB2}" type="pres">
      <dgm:prSet presAssocID="{5A9D1979-7EFC-4E56-AA1C-7FE3C305222B}" presName="connectorText" presStyleLbl="sibTrans2D1" presStyleIdx="5" presStyleCnt="8"/>
      <dgm:spPr/>
    </dgm:pt>
    <dgm:pt modelId="{F15FC78B-8A01-4E4C-8116-B27C6AAAEFC4}" type="pres">
      <dgm:prSet presAssocID="{DFE06685-4A02-46DC-BC62-8A3A9FF4E924}" presName="node" presStyleLbl="node1" presStyleIdx="6" presStyleCnt="9" custScaleY="127955" custLinFactNeighborX="-15468" custLinFactNeighborY="0">
        <dgm:presLayoutVars>
          <dgm:bulletEnabled val="1"/>
        </dgm:presLayoutVars>
      </dgm:prSet>
      <dgm:spPr/>
    </dgm:pt>
    <dgm:pt modelId="{3BEB16D0-7DEA-4B02-8C00-6E7534203192}" type="pres">
      <dgm:prSet presAssocID="{1743D9D2-B820-4202-86CF-EE175594AC28}" presName="sibTrans" presStyleLbl="sibTrans2D1" presStyleIdx="6" presStyleCnt="8"/>
      <dgm:spPr/>
    </dgm:pt>
    <dgm:pt modelId="{E48C9B5C-0721-41A3-B170-B1EA4025EE99}" type="pres">
      <dgm:prSet presAssocID="{1743D9D2-B820-4202-86CF-EE175594AC28}" presName="connectorText" presStyleLbl="sibTrans2D1" presStyleIdx="6" presStyleCnt="8"/>
      <dgm:spPr/>
    </dgm:pt>
    <dgm:pt modelId="{9E6FC750-AF32-4491-9039-C505A4E8DB93}" type="pres">
      <dgm:prSet presAssocID="{B6760FA2-F86E-4902-9893-27BB3331B3D3}" presName="node" presStyleLbl="node1" presStyleIdx="7" presStyleCnt="9" custScaleY="127955" custLinFactNeighborX="-15468" custLinFactNeighborY="0">
        <dgm:presLayoutVars>
          <dgm:bulletEnabled val="1"/>
        </dgm:presLayoutVars>
      </dgm:prSet>
      <dgm:spPr/>
    </dgm:pt>
    <dgm:pt modelId="{45F88584-8D1B-4B9A-98D2-1FB03D01606A}" type="pres">
      <dgm:prSet presAssocID="{2655228A-128B-4447-BEE6-1271963B3374}" presName="sibTrans" presStyleLbl="sibTrans2D1" presStyleIdx="7" presStyleCnt="8"/>
      <dgm:spPr/>
    </dgm:pt>
    <dgm:pt modelId="{4B44B871-FBD0-4F44-A9E0-825ABAC3A4CE}" type="pres">
      <dgm:prSet presAssocID="{2655228A-128B-4447-BEE6-1271963B3374}" presName="connectorText" presStyleLbl="sibTrans2D1" presStyleIdx="7" presStyleCnt="8"/>
      <dgm:spPr/>
    </dgm:pt>
    <dgm:pt modelId="{7838246B-D75E-4CCF-A3D3-546B48487FD2}" type="pres">
      <dgm:prSet presAssocID="{A5BA36F5-9630-4AB5-922F-90F9F13509E4}" presName="node" presStyleLbl="node1" presStyleIdx="8" presStyleCnt="9" custScaleY="127955" custLinFactNeighborX="-15468" custLinFactNeighborY="0">
        <dgm:presLayoutVars>
          <dgm:bulletEnabled val="1"/>
        </dgm:presLayoutVars>
      </dgm:prSet>
      <dgm:spPr/>
    </dgm:pt>
  </dgm:ptLst>
  <dgm:cxnLst>
    <dgm:cxn modelId="{B1BB6803-28DC-4B6B-AAA3-B36E3A1C9983}" srcId="{53B5332E-D923-4AE7-9B2F-972B88317A60}" destId="{B6760FA2-F86E-4902-9893-27BB3331B3D3}" srcOrd="7" destOrd="0" parTransId="{596F6439-E2B2-4398-97D5-B563E286028D}" sibTransId="{2655228A-128B-4447-BEE6-1271963B3374}"/>
    <dgm:cxn modelId="{4A0ED519-C035-4031-8C76-B1A9D4E7E794}" type="presOf" srcId="{1743D9D2-B820-4202-86CF-EE175594AC28}" destId="{E48C9B5C-0721-41A3-B170-B1EA4025EE99}" srcOrd="1" destOrd="0" presId="urn:microsoft.com/office/officeart/2005/8/layout/process1"/>
    <dgm:cxn modelId="{FB3C471E-EA96-46FB-AA9A-178018B54652}" type="presOf" srcId="{9495E2D2-B719-46EB-B60E-9CC0C16C881E}" destId="{8B6FC919-CBA8-4872-ABF4-76AA8814784B}" srcOrd="0" destOrd="0" presId="urn:microsoft.com/office/officeart/2005/8/layout/process1"/>
    <dgm:cxn modelId="{0B8AE01E-EAEC-42C3-AE8C-6CDC05910F11}" type="presOf" srcId="{1B551F26-D840-4E47-BF63-ABE80593FF3E}" destId="{B0FC9CE0-E399-4E81-8079-5ED55BC535D0}" srcOrd="0" destOrd="0" presId="urn:microsoft.com/office/officeart/2005/8/layout/process1"/>
    <dgm:cxn modelId="{328A1C1F-BDB9-47AF-B13D-F6F0E8E2EC4A}" type="presOf" srcId="{2655228A-128B-4447-BEE6-1271963B3374}" destId="{4B44B871-FBD0-4F44-A9E0-825ABAC3A4CE}" srcOrd="1" destOrd="0" presId="urn:microsoft.com/office/officeart/2005/8/layout/process1"/>
    <dgm:cxn modelId="{BFEA6D22-A6E6-47DA-82A7-7CBBA0635792}" type="presOf" srcId="{0AFA4B4E-369C-40C7-B8D1-DD6686DCFC5E}" destId="{626A1931-6914-4747-B14E-5E8792E3457B}" srcOrd="1" destOrd="0" presId="urn:microsoft.com/office/officeart/2005/8/layout/process1"/>
    <dgm:cxn modelId="{D6602826-62EF-4C7D-AC83-1DE342728E50}" type="presOf" srcId="{6D0C3C10-390D-4A14-86D9-E66C94F45F02}" destId="{399DD848-F43A-4B31-850F-7C73A99E93A1}" srcOrd="1" destOrd="0" presId="urn:microsoft.com/office/officeart/2005/8/layout/process1"/>
    <dgm:cxn modelId="{F02C0F28-7AA6-4BB3-921B-07AAFA137217}" type="presOf" srcId="{5C0CC488-932D-4A3F-825D-EF815BCB03E3}" destId="{B600B08B-563A-4530-B9A1-65D59F82F6F6}" srcOrd="0" destOrd="0" presId="urn:microsoft.com/office/officeart/2005/8/layout/process1"/>
    <dgm:cxn modelId="{DBFBF129-4221-4218-8CFC-4EC3F8AFCEE3}" srcId="{53B5332E-D923-4AE7-9B2F-972B88317A60}" destId="{5C0CC488-932D-4A3F-825D-EF815BCB03E3}" srcOrd="0" destOrd="0" parTransId="{3CD172FC-1809-46DD-A3F8-60FB99C69C29}" sibTransId="{9495E2D2-B719-46EB-B60E-9CC0C16C881E}"/>
    <dgm:cxn modelId="{ECCB642C-D35F-4D32-8B61-46083FD2DDB5}" srcId="{53B5332E-D923-4AE7-9B2F-972B88317A60}" destId="{E09199C1-EC2A-4898-88CA-C001371CBC1F}" srcOrd="1" destOrd="0" parTransId="{FDBA0217-E0C6-4D58-9BFB-760E8BD5B810}" sibTransId="{A1E26381-C5ED-49C7-BC45-0844016DC148}"/>
    <dgm:cxn modelId="{2FFDA431-3762-4549-81AA-534D63358FF1}" type="presOf" srcId="{72F5A113-C45A-4B0F-B857-DE0224578BA9}" destId="{5B094259-BFB6-4176-B270-179D4552B786}" srcOrd="0" destOrd="0" presId="urn:microsoft.com/office/officeart/2005/8/layout/process1"/>
    <dgm:cxn modelId="{4FA31837-D498-43DD-95DB-24EDE9D32C27}" type="presOf" srcId="{A1E26381-C5ED-49C7-BC45-0844016DC148}" destId="{2748E06C-AADA-4075-A9F3-A992D4841827}" srcOrd="0" destOrd="0" presId="urn:microsoft.com/office/officeart/2005/8/layout/process1"/>
    <dgm:cxn modelId="{991D2A3C-4217-4E38-A73A-446A81A264D5}" type="presOf" srcId="{75FFC069-BCDA-45DA-B43C-7D32F72E9A46}" destId="{71379D2C-C0C6-49D2-8E2A-EE2EEF0699D4}" srcOrd="0" destOrd="0" presId="urn:microsoft.com/office/officeart/2005/8/layout/process1"/>
    <dgm:cxn modelId="{1060BA5B-A839-4FAE-95CE-61C759AC7E02}" type="presOf" srcId="{567C377A-0B95-410A-B206-29E0B521517E}" destId="{3576A137-F724-4B74-ABE4-E1596EE83181}" srcOrd="0" destOrd="0" presId="urn:microsoft.com/office/officeart/2005/8/layout/process1"/>
    <dgm:cxn modelId="{8927EF60-C40C-4E90-9F7F-990A0309FF20}" type="presOf" srcId="{5A9D1979-7EFC-4E56-AA1C-7FE3C305222B}" destId="{1AD9FEE6-B615-4DEF-A7C5-942365409A0A}" srcOrd="0" destOrd="0" presId="urn:microsoft.com/office/officeart/2005/8/layout/process1"/>
    <dgm:cxn modelId="{962D8964-D5D2-47D6-8540-46D9F6C32118}" type="presOf" srcId="{B6760FA2-F86E-4902-9893-27BB3331B3D3}" destId="{9E6FC750-AF32-4491-9039-C505A4E8DB93}" srcOrd="0" destOrd="0" presId="urn:microsoft.com/office/officeart/2005/8/layout/process1"/>
    <dgm:cxn modelId="{D5E0CF46-E520-4B9A-93BD-E7F4CA81C3AD}" type="presOf" srcId="{0AFA4B4E-369C-40C7-B8D1-DD6686DCFC5E}" destId="{19402ECD-DA70-4E8E-A589-D73E108D96B1}" srcOrd="0" destOrd="0" presId="urn:microsoft.com/office/officeart/2005/8/layout/process1"/>
    <dgm:cxn modelId="{00E4344A-CD70-4207-85ED-F572917330C4}" type="presOf" srcId="{ADA0F605-6A8E-4384-82E5-6B02E044EDA7}" destId="{0CEF76B9-665D-4008-A076-599AB7283386}" srcOrd="0" destOrd="0" presId="urn:microsoft.com/office/officeart/2005/8/layout/process1"/>
    <dgm:cxn modelId="{574FB74D-AEA4-4D8E-9ECA-B34A40DE7B95}" type="presOf" srcId="{9495E2D2-B719-46EB-B60E-9CC0C16C881E}" destId="{166F987E-F1F2-43D9-A52B-8052EAC7BB80}" srcOrd="1" destOrd="0" presId="urn:microsoft.com/office/officeart/2005/8/layout/process1"/>
    <dgm:cxn modelId="{01D26F50-CB95-44CB-ADE9-E76BE3A46213}" type="presOf" srcId="{A1E26381-C5ED-49C7-BC45-0844016DC148}" destId="{9A2E5750-7FF6-47C2-BE16-C1260E7F7CB4}" srcOrd="1" destOrd="0" presId="urn:microsoft.com/office/officeart/2005/8/layout/process1"/>
    <dgm:cxn modelId="{EA062473-8B0F-407A-AFF1-7C06E344C059}" type="presOf" srcId="{DFE06685-4A02-46DC-BC62-8A3A9FF4E924}" destId="{F15FC78B-8A01-4E4C-8116-B27C6AAAEFC4}" srcOrd="0" destOrd="0" presId="urn:microsoft.com/office/officeart/2005/8/layout/process1"/>
    <dgm:cxn modelId="{12E24A56-84A2-4F19-815A-770DA90C9549}" srcId="{53B5332E-D923-4AE7-9B2F-972B88317A60}" destId="{DFE06685-4A02-46DC-BC62-8A3A9FF4E924}" srcOrd="6" destOrd="0" parTransId="{E219D09A-3D46-49BD-90B1-4D44362B1B0E}" sibTransId="{1743D9D2-B820-4202-86CF-EE175594AC28}"/>
    <dgm:cxn modelId="{547B5D86-4B1B-47DA-BB50-9E5F8BC3C3D0}" srcId="{53B5332E-D923-4AE7-9B2F-972B88317A60}" destId="{1B551F26-D840-4E47-BF63-ABE80593FF3E}" srcOrd="4" destOrd="0" parTransId="{67CE45DE-685D-429A-91C1-E06C58FBC212}" sibTransId="{6D0C3C10-390D-4A14-86D9-E66C94F45F02}"/>
    <dgm:cxn modelId="{73EA1A8F-6383-4566-997D-00F8543F8EA3}" type="presOf" srcId="{2655228A-128B-4447-BEE6-1271963B3374}" destId="{45F88584-8D1B-4B9A-98D2-1FB03D01606A}" srcOrd="0" destOrd="0" presId="urn:microsoft.com/office/officeart/2005/8/layout/process1"/>
    <dgm:cxn modelId="{7348A78F-8C00-400B-B649-B50BFC3BDB4A}" srcId="{53B5332E-D923-4AE7-9B2F-972B88317A60}" destId="{72F5A113-C45A-4B0F-B857-DE0224578BA9}" srcOrd="5" destOrd="0" parTransId="{B71FC6FD-8506-481E-8883-80F56CBBE5CE}" sibTransId="{5A9D1979-7EFC-4E56-AA1C-7FE3C305222B}"/>
    <dgm:cxn modelId="{36637891-2B36-485F-AEFD-B946E49E0D46}" srcId="{53B5332E-D923-4AE7-9B2F-972B88317A60}" destId="{567C377A-0B95-410A-B206-29E0B521517E}" srcOrd="2" destOrd="0" parTransId="{5D844955-B001-4CBD-8D22-1B793384D10D}" sibTransId="{ADA0F605-6A8E-4384-82E5-6B02E044EDA7}"/>
    <dgm:cxn modelId="{6FDA269A-90E3-4A69-A340-A7D595F75B6C}" srcId="{53B5332E-D923-4AE7-9B2F-972B88317A60}" destId="{75FFC069-BCDA-45DA-B43C-7D32F72E9A46}" srcOrd="3" destOrd="0" parTransId="{5A04BF43-B107-41F0-BA9D-EA8EE1A55702}" sibTransId="{0AFA4B4E-369C-40C7-B8D1-DD6686DCFC5E}"/>
    <dgm:cxn modelId="{C42418A1-7904-49B9-8293-1F60B887D0B8}" type="presOf" srcId="{53B5332E-D923-4AE7-9B2F-972B88317A60}" destId="{B972C76D-BE5F-482E-8360-54C4E0A325C9}" srcOrd="0" destOrd="0" presId="urn:microsoft.com/office/officeart/2005/8/layout/process1"/>
    <dgm:cxn modelId="{8BB5BDB2-A363-4729-B1D3-A934E7A2A487}" srcId="{53B5332E-D923-4AE7-9B2F-972B88317A60}" destId="{A5BA36F5-9630-4AB5-922F-90F9F13509E4}" srcOrd="8" destOrd="0" parTransId="{92263497-61CC-4CAB-847B-1265082DCCE7}" sibTransId="{3A55CE57-D296-42F8-B402-B2943FD6702B}"/>
    <dgm:cxn modelId="{268A26C4-E8C9-4316-8ED3-E07BDEBE0897}" type="presOf" srcId="{E09199C1-EC2A-4898-88CA-C001371CBC1F}" destId="{D217EB74-AE7E-4FCF-A8CB-DC6F3596C55B}" srcOrd="0" destOrd="0" presId="urn:microsoft.com/office/officeart/2005/8/layout/process1"/>
    <dgm:cxn modelId="{63ADB2CB-E9C3-4B6D-8529-3AA5241B3A93}" type="presOf" srcId="{5A9D1979-7EFC-4E56-AA1C-7FE3C305222B}" destId="{7EF584D6-E0B1-4D42-A37C-F0CE107B4AB2}" srcOrd="1" destOrd="0" presId="urn:microsoft.com/office/officeart/2005/8/layout/process1"/>
    <dgm:cxn modelId="{394FD1D1-1F80-4341-B9DC-687EA9A999DE}" type="presOf" srcId="{ADA0F605-6A8E-4384-82E5-6B02E044EDA7}" destId="{18AA2EA1-C2A8-43AB-9F1C-2527C6DCA411}" srcOrd="1" destOrd="0" presId="urn:microsoft.com/office/officeart/2005/8/layout/process1"/>
    <dgm:cxn modelId="{546132E0-CF40-4549-A039-FC6DB407586C}" type="presOf" srcId="{6D0C3C10-390D-4A14-86D9-E66C94F45F02}" destId="{85FDD200-37E3-4039-A328-2D541A352209}" srcOrd="0" destOrd="0" presId="urn:microsoft.com/office/officeart/2005/8/layout/process1"/>
    <dgm:cxn modelId="{BA2EDBE9-2FAB-4E60-A3D3-51ACABFA9755}" type="presOf" srcId="{A5BA36F5-9630-4AB5-922F-90F9F13509E4}" destId="{7838246B-D75E-4CCF-A3D3-546B48487FD2}" srcOrd="0" destOrd="0" presId="urn:microsoft.com/office/officeart/2005/8/layout/process1"/>
    <dgm:cxn modelId="{8D5445F6-B764-4AC9-B8D5-B28E1AC13F1E}" type="presOf" srcId="{1743D9D2-B820-4202-86CF-EE175594AC28}" destId="{3BEB16D0-7DEA-4B02-8C00-6E7534203192}" srcOrd="0" destOrd="0" presId="urn:microsoft.com/office/officeart/2005/8/layout/process1"/>
    <dgm:cxn modelId="{0F392B3B-02EB-4273-A423-E54D53A79D1C}" type="presParOf" srcId="{B972C76D-BE5F-482E-8360-54C4E0A325C9}" destId="{B600B08B-563A-4530-B9A1-65D59F82F6F6}" srcOrd="0" destOrd="0" presId="urn:microsoft.com/office/officeart/2005/8/layout/process1"/>
    <dgm:cxn modelId="{04553649-CA98-4046-A8A6-502E3E69E2FD}" type="presParOf" srcId="{B972C76D-BE5F-482E-8360-54C4E0A325C9}" destId="{8B6FC919-CBA8-4872-ABF4-76AA8814784B}" srcOrd="1" destOrd="0" presId="urn:microsoft.com/office/officeart/2005/8/layout/process1"/>
    <dgm:cxn modelId="{2B39AC27-B918-45BA-9C29-A206AE4B8569}" type="presParOf" srcId="{8B6FC919-CBA8-4872-ABF4-76AA8814784B}" destId="{166F987E-F1F2-43D9-A52B-8052EAC7BB80}" srcOrd="0" destOrd="0" presId="urn:microsoft.com/office/officeart/2005/8/layout/process1"/>
    <dgm:cxn modelId="{3832C3B1-A881-4C76-91E4-071174302344}" type="presParOf" srcId="{B972C76D-BE5F-482E-8360-54C4E0A325C9}" destId="{D217EB74-AE7E-4FCF-A8CB-DC6F3596C55B}" srcOrd="2" destOrd="0" presId="urn:microsoft.com/office/officeart/2005/8/layout/process1"/>
    <dgm:cxn modelId="{46104BDA-0D62-4C5C-A420-7239B4E39D02}" type="presParOf" srcId="{B972C76D-BE5F-482E-8360-54C4E0A325C9}" destId="{2748E06C-AADA-4075-A9F3-A992D4841827}" srcOrd="3" destOrd="0" presId="urn:microsoft.com/office/officeart/2005/8/layout/process1"/>
    <dgm:cxn modelId="{546D127B-0B53-4942-8E88-8FAAB38192E9}" type="presParOf" srcId="{2748E06C-AADA-4075-A9F3-A992D4841827}" destId="{9A2E5750-7FF6-47C2-BE16-C1260E7F7CB4}" srcOrd="0" destOrd="0" presId="urn:microsoft.com/office/officeart/2005/8/layout/process1"/>
    <dgm:cxn modelId="{2ED70279-0F97-47C8-9390-92AC49A66E40}" type="presParOf" srcId="{B972C76D-BE5F-482E-8360-54C4E0A325C9}" destId="{3576A137-F724-4B74-ABE4-E1596EE83181}" srcOrd="4" destOrd="0" presId="urn:microsoft.com/office/officeart/2005/8/layout/process1"/>
    <dgm:cxn modelId="{2E84B08E-A533-46FE-928C-03AFFA5A6577}" type="presParOf" srcId="{B972C76D-BE5F-482E-8360-54C4E0A325C9}" destId="{0CEF76B9-665D-4008-A076-599AB7283386}" srcOrd="5" destOrd="0" presId="urn:microsoft.com/office/officeart/2005/8/layout/process1"/>
    <dgm:cxn modelId="{FE0D8B61-1890-4CD9-A5D3-B889B54A67E8}" type="presParOf" srcId="{0CEF76B9-665D-4008-A076-599AB7283386}" destId="{18AA2EA1-C2A8-43AB-9F1C-2527C6DCA411}" srcOrd="0" destOrd="0" presId="urn:microsoft.com/office/officeart/2005/8/layout/process1"/>
    <dgm:cxn modelId="{CD7ADE02-4B79-4A6B-A704-42CAB014DC7E}" type="presParOf" srcId="{B972C76D-BE5F-482E-8360-54C4E0A325C9}" destId="{71379D2C-C0C6-49D2-8E2A-EE2EEF0699D4}" srcOrd="6" destOrd="0" presId="urn:microsoft.com/office/officeart/2005/8/layout/process1"/>
    <dgm:cxn modelId="{633BAD25-65E5-4CF0-96F1-8294F86D4A18}" type="presParOf" srcId="{B972C76D-BE5F-482E-8360-54C4E0A325C9}" destId="{19402ECD-DA70-4E8E-A589-D73E108D96B1}" srcOrd="7" destOrd="0" presId="urn:microsoft.com/office/officeart/2005/8/layout/process1"/>
    <dgm:cxn modelId="{2C017273-16E8-4A7B-836E-90F765930677}" type="presParOf" srcId="{19402ECD-DA70-4E8E-A589-D73E108D96B1}" destId="{626A1931-6914-4747-B14E-5E8792E3457B}" srcOrd="0" destOrd="0" presId="urn:microsoft.com/office/officeart/2005/8/layout/process1"/>
    <dgm:cxn modelId="{427866E8-0605-41D5-AB52-66F08A5F651C}" type="presParOf" srcId="{B972C76D-BE5F-482E-8360-54C4E0A325C9}" destId="{B0FC9CE0-E399-4E81-8079-5ED55BC535D0}" srcOrd="8" destOrd="0" presId="urn:microsoft.com/office/officeart/2005/8/layout/process1"/>
    <dgm:cxn modelId="{30734526-1D30-41BF-B9B3-7F2943C3433C}" type="presParOf" srcId="{B972C76D-BE5F-482E-8360-54C4E0A325C9}" destId="{85FDD200-37E3-4039-A328-2D541A352209}" srcOrd="9" destOrd="0" presId="urn:microsoft.com/office/officeart/2005/8/layout/process1"/>
    <dgm:cxn modelId="{80509823-BA60-49B2-BE8D-B255F830024D}" type="presParOf" srcId="{85FDD200-37E3-4039-A328-2D541A352209}" destId="{399DD848-F43A-4B31-850F-7C73A99E93A1}" srcOrd="0" destOrd="0" presId="urn:microsoft.com/office/officeart/2005/8/layout/process1"/>
    <dgm:cxn modelId="{E126FDDD-3DD8-4733-B7FC-3E877996AD82}" type="presParOf" srcId="{B972C76D-BE5F-482E-8360-54C4E0A325C9}" destId="{5B094259-BFB6-4176-B270-179D4552B786}" srcOrd="10" destOrd="0" presId="urn:microsoft.com/office/officeart/2005/8/layout/process1"/>
    <dgm:cxn modelId="{A3201A56-0245-4BBB-82A4-F1AF8E5F6C06}" type="presParOf" srcId="{B972C76D-BE5F-482E-8360-54C4E0A325C9}" destId="{1AD9FEE6-B615-4DEF-A7C5-942365409A0A}" srcOrd="11" destOrd="0" presId="urn:microsoft.com/office/officeart/2005/8/layout/process1"/>
    <dgm:cxn modelId="{608DF7B3-907B-48B8-A11D-3AA305D99BF8}" type="presParOf" srcId="{1AD9FEE6-B615-4DEF-A7C5-942365409A0A}" destId="{7EF584D6-E0B1-4D42-A37C-F0CE107B4AB2}" srcOrd="0" destOrd="0" presId="urn:microsoft.com/office/officeart/2005/8/layout/process1"/>
    <dgm:cxn modelId="{D2851C1E-034C-43E6-BEEF-16E4FCFDB0D9}" type="presParOf" srcId="{B972C76D-BE5F-482E-8360-54C4E0A325C9}" destId="{F15FC78B-8A01-4E4C-8116-B27C6AAAEFC4}" srcOrd="12" destOrd="0" presId="urn:microsoft.com/office/officeart/2005/8/layout/process1"/>
    <dgm:cxn modelId="{A8196D4C-D276-4DEB-BFCB-7AC496B8B27C}" type="presParOf" srcId="{B972C76D-BE5F-482E-8360-54C4E0A325C9}" destId="{3BEB16D0-7DEA-4B02-8C00-6E7534203192}" srcOrd="13" destOrd="0" presId="urn:microsoft.com/office/officeart/2005/8/layout/process1"/>
    <dgm:cxn modelId="{CFBE7904-3BD7-4CB6-A611-AE0E6411E029}" type="presParOf" srcId="{3BEB16D0-7DEA-4B02-8C00-6E7534203192}" destId="{E48C9B5C-0721-41A3-B170-B1EA4025EE99}" srcOrd="0" destOrd="0" presId="urn:microsoft.com/office/officeart/2005/8/layout/process1"/>
    <dgm:cxn modelId="{75ED9412-5AFB-48FC-A9F0-4F026FD7DE91}" type="presParOf" srcId="{B972C76D-BE5F-482E-8360-54C4E0A325C9}" destId="{9E6FC750-AF32-4491-9039-C505A4E8DB93}" srcOrd="14" destOrd="0" presId="urn:microsoft.com/office/officeart/2005/8/layout/process1"/>
    <dgm:cxn modelId="{A4113F19-5E46-456D-BCA2-E381C57C349C}" type="presParOf" srcId="{B972C76D-BE5F-482E-8360-54C4E0A325C9}" destId="{45F88584-8D1B-4B9A-98D2-1FB03D01606A}" srcOrd="15" destOrd="0" presId="urn:microsoft.com/office/officeart/2005/8/layout/process1"/>
    <dgm:cxn modelId="{E1D0DA43-4C8E-42A8-BF09-7AEEBFAF8F54}" type="presParOf" srcId="{45F88584-8D1B-4B9A-98D2-1FB03D01606A}" destId="{4B44B871-FBD0-4F44-A9E0-825ABAC3A4CE}" srcOrd="0" destOrd="0" presId="urn:microsoft.com/office/officeart/2005/8/layout/process1"/>
    <dgm:cxn modelId="{71685D47-9603-49A9-8505-DBFD12EC0454}" type="presParOf" srcId="{B972C76D-BE5F-482E-8360-54C4E0A325C9}" destId="{7838246B-D75E-4CCF-A3D3-546B48487FD2}" srcOrd="1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F233029-7601-42E2-8C4A-2766460703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91AB0238-AB81-4F8F-97EF-2998C068A99E}">
      <dgm:prSet phldrT="[文本]"/>
      <dgm:spPr/>
      <dgm:t>
        <a:bodyPr/>
        <a:lstStyle/>
        <a:p>
          <a:r>
            <a:rPr lang="zh-CN" altLang="en-US" b="1" i="0" dirty="0">
              <a:latin typeface="微软雅黑" panose="020B0503020204020204" pitchFamily="34" charset="-122"/>
              <a:ea typeface="微软雅黑" panose="020B0503020204020204" pitchFamily="34" charset="-122"/>
            </a:rPr>
            <a:t>（一）思想认识还不统一。</a:t>
          </a:r>
          <a:endParaRPr lang="zh-CN" altLang="en-US" b="1" dirty="0">
            <a:latin typeface="微软雅黑" panose="020B0503020204020204" pitchFamily="34" charset="-122"/>
            <a:ea typeface="微软雅黑" panose="020B0503020204020204" pitchFamily="34" charset="-122"/>
          </a:endParaRPr>
        </a:p>
      </dgm:t>
    </dgm:pt>
    <dgm:pt modelId="{6234A9CC-0843-4EAE-BB61-DD37BB643182}" type="parTrans" cxnId="{8773F6E7-A9FF-431A-8E99-B72354E56548}">
      <dgm:prSet/>
      <dgm:spPr/>
      <dgm:t>
        <a:bodyPr/>
        <a:lstStyle/>
        <a:p>
          <a:endParaRPr lang="zh-CN" altLang="en-US"/>
        </a:p>
      </dgm:t>
    </dgm:pt>
    <dgm:pt modelId="{0A14EB18-6508-43C5-8A44-6257E7914B7D}" type="sibTrans" cxnId="{8773F6E7-A9FF-431A-8E99-B72354E56548}">
      <dgm:prSet/>
      <dgm:spPr/>
      <dgm:t>
        <a:bodyPr/>
        <a:lstStyle/>
        <a:p>
          <a:endParaRPr lang="zh-CN" altLang="en-US"/>
        </a:p>
      </dgm:t>
    </dgm:pt>
    <dgm:pt modelId="{6A9A55CB-23AD-44E9-BF17-A7518FD576EA}">
      <dgm:prSet phldrT="[文本]"/>
      <dgm:spPr/>
      <dgm:t>
        <a:bodyPr/>
        <a:lstStyle/>
        <a:p>
          <a:pPr>
            <a:lnSpc>
              <a:spcPct val="100000"/>
            </a:lnSpc>
            <a:spcAft>
              <a:spcPts val="0"/>
            </a:spcAft>
          </a:pPr>
          <a:r>
            <a:rPr lang="zh-CN" altLang="en-US" b="1" i="0" dirty="0">
              <a:latin typeface="微软雅黑" panose="020B0503020204020204" pitchFamily="34" charset="-122"/>
              <a:ea typeface="微软雅黑" panose="020B0503020204020204" pitchFamily="34" charset="-122"/>
            </a:rPr>
            <a:t>工程总承包在我国还属于新生事物，涉及工程各方主体思维模式和利益格局的改变。目前，政府部门和社会各界认识还不统一，有的部门害怕承担监管风险，不敢试、不敢闯，存在扯皮推诿现象，没有形成工作合力，还没有形成政府项目带头实行工程总承包的良好氛围；建设单位和设计、施工企业对工程总承包相关政策、具体要求不甚了解，对推行工程总承包的紧迫性认识不足。</a:t>
          </a:r>
        </a:p>
      </dgm:t>
    </dgm:pt>
    <dgm:pt modelId="{5E51BA7A-E791-4AEA-839D-803BE5FF8311}" type="parTrans" cxnId="{76063CC0-7FAF-409A-AF5B-E145DC389471}">
      <dgm:prSet/>
      <dgm:spPr/>
      <dgm:t>
        <a:bodyPr/>
        <a:lstStyle/>
        <a:p>
          <a:endParaRPr lang="zh-CN" altLang="en-US"/>
        </a:p>
      </dgm:t>
    </dgm:pt>
    <dgm:pt modelId="{A3CACDA9-1742-4633-B308-4216B4DC32FD}" type="sibTrans" cxnId="{76063CC0-7FAF-409A-AF5B-E145DC389471}">
      <dgm:prSet/>
      <dgm:spPr/>
      <dgm:t>
        <a:bodyPr/>
        <a:lstStyle/>
        <a:p>
          <a:endParaRPr lang="zh-CN" altLang="en-US"/>
        </a:p>
      </dgm:t>
    </dgm:pt>
    <dgm:pt modelId="{12A8BED1-08C9-4A33-A888-0E157C2F7562}">
      <dgm:prSet phldrT="[文本]"/>
      <dgm:spPr/>
      <dgm:t>
        <a:bodyPr/>
        <a:lstStyle/>
        <a:p>
          <a:r>
            <a:rPr lang="zh-CN" altLang="en-US" b="1" i="0" dirty="0">
              <a:latin typeface="微软雅黑" panose="020B0503020204020204" pitchFamily="34" charset="-122"/>
              <a:ea typeface="微软雅黑" panose="020B0503020204020204" pitchFamily="34" charset="-122"/>
            </a:rPr>
            <a:t>（二）设计施工融合度不够。</a:t>
          </a:r>
        </a:p>
      </dgm:t>
    </dgm:pt>
    <dgm:pt modelId="{625D546D-AA7C-4047-B322-D4DF60B20E74}" type="parTrans" cxnId="{0F88504F-5636-4834-B891-758DA173E94A}">
      <dgm:prSet/>
      <dgm:spPr/>
      <dgm:t>
        <a:bodyPr/>
        <a:lstStyle/>
        <a:p>
          <a:endParaRPr lang="zh-CN" altLang="en-US"/>
        </a:p>
      </dgm:t>
    </dgm:pt>
    <dgm:pt modelId="{EDFB25BA-0FDD-4362-A6A6-CC2B35C0DD2C}" type="sibTrans" cxnId="{0F88504F-5636-4834-B891-758DA173E94A}">
      <dgm:prSet/>
      <dgm:spPr/>
      <dgm:t>
        <a:bodyPr/>
        <a:lstStyle/>
        <a:p>
          <a:endParaRPr lang="zh-CN" altLang="en-US"/>
        </a:p>
      </dgm:t>
    </dgm:pt>
    <dgm:pt modelId="{B62DE44E-0E2D-48C8-A38B-D7D867C7C2B8}">
      <dgm:prSet phldrT="[文本]"/>
      <dgm:spPr/>
      <dgm:t>
        <a:bodyPr/>
        <a:lstStyle/>
        <a:p>
          <a:r>
            <a:rPr lang="zh-CN" altLang="en-US" b="1" i="0" dirty="0">
              <a:latin typeface="微软雅黑" panose="020B0503020204020204" pitchFamily="34" charset="-122"/>
              <a:ea typeface="微软雅黑" panose="020B0503020204020204" pitchFamily="34" charset="-122"/>
            </a:rPr>
            <a:t>设计和施工“两张皮”现象依旧存在，设计与施工单位组成联合体，却没有组建真正意义上的一个项目部，部分企业设计龙头作用发挥不够，设计对现场施工的指导作用没有充分显现，设计与施工、设计与采购、采购与施工之间没有实现真正的深度融合。</a:t>
          </a:r>
        </a:p>
      </dgm:t>
    </dgm:pt>
    <dgm:pt modelId="{8E9EF08F-F09A-42DD-98C4-B3D05F037BAD}" type="parTrans" cxnId="{04C0CD37-9F12-4E85-90E8-85B30247A8E8}">
      <dgm:prSet/>
      <dgm:spPr/>
      <dgm:t>
        <a:bodyPr/>
        <a:lstStyle/>
        <a:p>
          <a:endParaRPr lang="zh-CN" altLang="en-US"/>
        </a:p>
      </dgm:t>
    </dgm:pt>
    <dgm:pt modelId="{822E5762-FB40-4238-960B-A5A783079B29}" type="sibTrans" cxnId="{04C0CD37-9F12-4E85-90E8-85B30247A8E8}">
      <dgm:prSet/>
      <dgm:spPr/>
      <dgm:t>
        <a:bodyPr/>
        <a:lstStyle/>
        <a:p>
          <a:endParaRPr lang="zh-CN" altLang="en-US"/>
        </a:p>
      </dgm:t>
    </dgm:pt>
    <dgm:pt modelId="{382BB226-586B-4623-830A-CB4F21922025}">
      <dgm:prSet phldrT="[文本]"/>
      <dgm:spPr/>
      <dgm:t>
        <a:bodyPr/>
        <a:lstStyle/>
        <a:p>
          <a:r>
            <a:rPr lang="zh-CN" altLang="en-US" b="1" i="0" dirty="0">
              <a:latin typeface="微软雅黑" panose="020B0503020204020204" pitchFamily="34" charset="-122"/>
              <a:ea typeface="微软雅黑" panose="020B0503020204020204" pitchFamily="34" charset="-122"/>
            </a:rPr>
            <a:t>（三）企业总承包能力不强。</a:t>
          </a:r>
        </a:p>
      </dgm:t>
    </dgm:pt>
    <dgm:pt modelId="{081BFAB9-A1D0-45C6-8165-C575FA097054}" type="parTrans" cxnId="{48E91109-B039-458F-8235-3DD11168333F}">
      <dgm:prSet/>
      <dgm:spPr/>
      <dgm:t>
        <a:bodyPr/>
        <a:lstStyle/>
        <a:p>
          <a:endParaRPr lang="zh-CN" altLang="en-US"/>
        </a:p>
      </dgm:t>
    </dgm:pt>
    <dgm:pt modelId="{8483A4FD-01AF-4EAF-91A6-3DD9ED9F5121}" type="sibTrans" cxnId="{48E91109-B039-458F-8235-3DD11168333F}">
      <dgm:prSet/>
      <dgm:spPr/>
      <dgm:t>
        <a:bodyPr/>
        <a:lstStyle/>
        <a:p>
          <a:endParaRPr lang="zh-CN" altLang="en-US"/>
        </a:p>
      </dgm:t>
    </dgm:pt>
    <dgm:pt modelId="{53EB12D4-407C-499D-BC63-66714329E3EB}">
      <dgm:prSet phldrT="[文本]"/>
      <dgm:spPr/>
      <dgm:t>
        <a:bodyPr/>
        <a:lstStyle/>
        <a:p>
          <a:r>
            <a:rPr lang="zh-CN" altLang="en-US" b="1" i="0" dirty="0">
              <a:latin typeface="微软雅黑" panose="020B0503020204020204" pitchFamily="34" charset="-122"/>
              <a:ea typeface="微软雅黑" panose="020B0503020204020204" pitchFamily="34" charset="-122"/>
            </a:rPr>
            <a:t>不少企业在机构建设、制度建设、人才培育、资金保障等方面与实施工程总承包的要求还存在较大差距，思想认识不到位，工程总承包服务能力不足，缺乏适应工程总承包模式的管理机制和综合性人才，工程总承包服务管理能力亟待提高。</a:t>
          </a:r>
        </a:p>
      </dgm:t>
    </dgm:pt>
    <dgm:pt modelId="{D387F9B0-5E30-471E-B6B7-1DED2D080FFF}" type="parTrans" cxnId="{F62AF3B8-A557-4D22-8FF5-D896867CBEFA}">
      <dgm:prSet/>
      <dgm:spPr/>
      <dgm:t>
        <a:bodyPr/>
        <a:lstStyle/>
        <a:p>
          <a:endParaRPr lang="zh-CN" altLang="en-US"/>
        </a:p>
      </dgm:t>
    </dgm:pt>
    <dgm:pt modelId="{0DEBCB21-E942-48BD-9A42-0E561CEAC9C5}" type="sibTrans" cxnId="{F62AF3B8-A557-4D22-8FF5-D896867CBEFA}">
      <dgm:prSet/>
      <dgm:spPr/>
      <dgm:t>
        <a:bodyPr/>
        <a:lstStyle/>
        <a:p>
          <a:endParaRPr lang="zh-CN" altLang="en-US"/>
        </a:p>
      </dgm:t>
    </dgm:pt>
    <dgm:pt modelId="{E56DC151-AA84-4D79-A8D6-D7D0E5EDD1FA}" type="pres">
      <dgm:prSet presAssocID="{FF233029-7601-42E2-8C4A-27664607032F}" presName="linear" presStyleCnt="0">
        <dgm:presLayoutVars>
          <dgm:animLvl val="lvl"/>
          <dgm:resizeHandles val="exact"/>
        </dgm:presLayoutVars>
      </dgm:prSet>
      <dgm:spPr/>
    </dgm:pt>
    <dgm:pt modelId="{810498F2-A137-40D6-9C62-BCC85903AE81}" type="pres">
      <dgm:prSet presAssocID="{91AB0238-AB81-4F8F-97EF-2998C068A99E}" presName="parentText" presStyleLbl="node1" presStyleIdx="0" presStyleCnt="3" custLinFactNeighborY="-90">
        <dgm:presLayoutVars>
          <dgm:chMax val="0"/>
          <dgm:bulletEnabled val="1"/>
        </dgm:presLayoutVars>
      </dgm:prSet>
      <dgm:spPr/>
    </dgm:pt>
    <dgm:pt modelId="{522D5C30-DE92-44F1-8D30-349707527C3E}" type="pres">
      <dgm:prSet presAssocID="{91AB0238-AB81-4F8F-97EF-2998C068A99E}" presName="childText" presStyleLbl="revTx" presStyleIdx="0" presStyleCnt="3">
        <dgm:presLayoutVars>
          <dgm:bulletEnabled val="1"/>
        </dgm:presLayoutVars>
      </dgm:prSet>
      <dgm:spPr/>
    </dgm:pt>
    <dgm:pt modelId="{700E68EE-9BEE-4888-A9BA-DF8FA2C2CDB6}" type="pres">
      <dgm:prSet presAssocID="{12A8BED1-08C9-4A33-A888-0E157C2F7562}" presName="parentText" presStyleLbl="node1" presStyleIdx="1" presStyleCnt="3" custLinFactNeighborX="1361" custLinFactNeighborY="-536">
        <dgm:presLayoutVars>
          <dgm:chMax val="0"/>
          <dgm:bulletEnabled val="1"/>
        </dgm:presLayoutVars>
      </dgm:prSet>
      <dgm:spPr/>
    </dgm:pt>
    <dgm:pt modelId="{9EF352E5-CE31-4BE5-AD33-9C09326F7EB1}" type="pres">
      <dgm:prSet presAssocID="{12A8BED1-08C9-4A33-A888-0E157C2F7562}" presName="childText" presStyleLbl="revTx" presStyleIdx="1" presStyleCnt="3">
        <dgm:presLayoutVars>
          <dgm:bulletEnabled val="1"/>
        </dgm:presLayoutVars>
      </dgm:prSet>
      <dgm:spPr/>
    </dgm:pt>
    <dgm:pt modelId="{1436D79D-A93C-4A6B-94CF-23D96C9453C9}" type="pres">
      <dgm:prSet presAssocID="{382BB226-586B-4623-830A-CB4F21922025}" presName="parentText" presStyleLbl="node1" presStyleIdx="2" presStyleCnt="3">
        <dgm:presLayoutVars>
          <dgm:chMax val="0"/>
          <dgm:bulletEnabled val="1"/>
        </dgm:presLayoutVars>
      </dgm:prSet>
      <dgm:spPr/>
    </dgm:pt>
    <dgm:pt modelId="{CBFD375A-ADDB-4634-B733-725BE0CA23F4}" type="pres">
      <dgm:prSet presAssocID="{382BB226-586B-4623-830A-CB4F21922025}" presName="childText" presStyleLbl="revTx" presStyleIdx="2" presStyleCnt="3">
        <dgm:presLayoutVars>
          <dgm:bulletEnabled val="1"/>
        </dgm:presLayoutVars>
      </dgm:prSet>
      <dgm:spPr/>
    </dgm:pt>
  </dgm:ptLst>
  <dgm:cxnLst>
    <dgm:cxn modelId="{48E91109-B039-458F-8235-3DD11168333F}" srcId="{FF233029-7601-42E2-8C4A-27664607032F}" destId="{382BB226-586B-4623-830A-CB4F21922025}" srcOrd="2" destOrd="0" parTransId="{081BFAB9-A1D0-45C6-8165-C575FA097054}" sibTransId="{8483A4FD-01AF-4EAF-91A6-3DD9ED9F5121}"/>
    <dgm:cxn modelId="{04C0CD37-9F12-4E85-90E8-85B30247A8E8}" srcId="{12A8BED1-08C9-4A33-A888-0E157C2F7562}" destId="{B62DE44E-0E2D-48C8-A38B-D7D867C7C2B8}" srcOrd="0" destOrd="0" parTransId="{8E9EF08F-F09A-42DD-98C4-B3D05F037BAD}" sibTransId="{822E5762-FB40-4238-960B-A5A783079B29}"/>
    <dgm:cxn modelId="{4B6A4B6E-E897-49C9-A0CE-F201228A9CE5}" type="presOf" srcId="{B62DE44E-0E2D-48C8-A38B-D7D867C7C2B8}" destId="{9EF352E5-CE31-4BE5-AD33-9C09326F7EB1}" srcOrd="0" destOrd="0" presId="urn:microsoft.com/office/officeart/2005/8/layout/vList2"/>
    <dgm:cxn modelId="{553A0D6F-DA39-4CF3-B89C-9AED3510FA31}" type="presOf" srcId="{91AB0238-AB81-4F8F-97EF-2998C068A99E}" destId="{810498F2-A137-40D6-9C62-BCC85903AE81}" srcOrd="0" destOrd="0" presId="urn:microsoft.com/office/officeart/2005/8/layout/vList2"/>
    <dgm:cxn modelId="{0F88504F-5636-4834-B891-758DA173E94A}" srcId="{FF233029-7601-42E2-8C4A-27664607032F}" destId="{12A8BED1-08C9-4A33-A888-0E157C2F7562}" srcOrd="1" destOrd="0" parTransId="{625D546D-AA7C-4047-B322-D4DF60B20E74}" sibTransId="{EDFB25BA-0FDD-4362-A6A6-CC2B35C0DD2C}"/>
    <dgm:cxn modelId="{6106DD73-662F-4038-9019-A5BA30E9DECD}" type="presOf" srcId="{53EB12D4-407C-499D-BC63-66714329E3EB}" destId="{CBFD375A-ADDB-4634-B733-725BE0CA23F4}" srcOrd="0" destOrd="0" presId="urn:microsoft.com/office/officeart/2005/8/layout/vList2"/>
    <dgm:cxn modelId="{9602D98B-E196-46D5-AF4C-6E24DE5AF193}" type="presOf" srcId="{12A8BED1-08C9-4A33-A888-0E157C2F7562}" destId="{700E68EE-9BEE-4888-A9BA-DF8FA2C2CDB6}" srcOrd="0" destOrd="0" presId="urn:microsoft.com/office/officeart/2005/8/layout/vList2"/>
    <dgm:cxn modelId="{07DB6E8C-2237-4668-B9BA-9128B7ABF585}" type="presOf" srcId="{382BB226-586B-4623-830A-CB4F21922025}" destId="{1436D79D-A93C-4A6B-94CF-23D96C9453C9}" srcOrd="0" destOrd="0" presId="urn:microsoft.com/office/officeart/2005/8/layout/vList2"/>
    <dgm:cxn modelId="{9EC23C93-BCB0-4A05-BD18-E51AB712B17D}" type="presOf" srcId="{FF233029-7601-42E2-8C4A-27664607032F}" destId="{E56DC151-AA84-4D79-A8D6-D7D0E5EDD1FA}" srcOrd="0" destOrd="0" presId="urn:microsoft.com/office/officeart/2005/8/layout/vList2"/>
    <dgm:cxn modelId="{9F349E94-C126-4F83-AF41-7AEB43234D0C}" type="presOf" srcId="{6A9A55CB-23AD-44E9-BF17-A7518FD576EA}" destId="{522D5C30-DE92-44F1-8D30-349707527C3E}" srcOrd="0" destOrd="0" presId="urn:microsoft.com/office/officeart/2005/8/layout/vList2"/>
    <dgm:cxn modelId="{F62AF3B8-A557-4D22-8FF5-D896867CBEFA}" srcId="{382BB226-586B-4623-830A-CB4F21922025}" destId="{53EB12D4-407C-499D-BC63-66714329E3EB}" srcOrd="0" destOrd="0" parTransId="{D387F9B0-5E30-471E-B6B7-1DED2D080FFF}" sibTransId="{0DEBCB21-E942-48BD-9A42-0E561CEAC9C5}"/>
    <dgm:cxn modelId="{76063CC0-7FAF-409A-AF5B-E145DC389471}" srcId="{91AB0238-AB81-4F8F-97EF-2998C068A99E}" destId="{6A9A55CB-23AD-44E9-BF17-A7518FD576EA}" srcOrd="0" destOrd="0" parTransId="{5E51BA7A-E791-4AEA-839D-803BE5FF8311}" sibTransId="{A3CACDA9-1742-4633-B308-4216B4DC32FD}"/>
    <dgm:cxn modelId="{8773F6E7-A9FF-431A-8E99-B72354E56548}" srcId="{FF233029-7601-42E2-8C4A-27664607032F}" destId="{91AB0238-AB81-4F8F-97EF-2998C068A99E}" srcOrd="0" destOrd="0" parTransId="{6234A9CC-0843-4EAE-BB61-DD37BB643182}" sibTransId="{0A14EB18-6508-43C5-8A44-6257E7914B7D}"/>
    <dgm:cxn modelId="{E4C45619-5514-45BE-B33D-3ABCD63254A6}" type="presParOf" srcId="{E56DC151-AA84-4D79-A8D6-D7D0E5EDD1FA}" destId="{810498F2-A137-40D6-9C62-BCC85903AE81}" srcOrd="0" destOrd="0" presId="urn:microsoft.com/office/officeart/2005/8/layout/vList2"/>
    <dgm:cxn modelId="{C4EFF96D-0B77-4E29-9436-FEE0D33A8369}" type="presParOf" srcId="{E56DC151-AA84-4D79-A8D6-D7D0E5EDD1FA}" destId="{522D5C30-DE92-44F1-8D30-349707527C3E}" srcOrd="1" destOrd="0" presId="urn:microsoft.com/office/officeart/2005/8/layout/vList2"/>
    <dgm:cxn modelId="{ACEF7618-EF77-4F1B-9852-CA8B3066620E}" type="presParOf" srcId="{E56DC151-AA84-4D79-A8D6-D7D0E5EDD1FA}" destId="{700E68EE-9BEE-4888-A9BA-DF8FA2C2CDB6}" srcOrd="2" destOrd="0" presId="urn:microsoft.com/office/officeart/2005/8/layout/vList2"/>
    <dgm:cxn modelId="{06FBFB80-B130-46BE-BA3B-2671C4BE28AE}" type="presParOf" srcId="{E56DC151-AA84-4D79-A8D6-D7D0E5EDD1FA}" destId="{9EF352E5-CE31-4BE5-AD33-9C09326F7EB1}" srcOrd="3" destOrd="0" presId="urn:microsoft.com/office/officeart/2005/8/layout/vList2"/>
    <dgm:cxn modelId="{A724259D-71AC-4822-A624-534C14B132A9}" type="presParOf" srcId="{E56DC151-AA84-4D79-A8D6-D7D0E5EDD1FA}" destId="{1436D79D-A93C-4A6B-94CF-23D96C9453C9}" srcOrd="4" destOrd="0" presId="urn:microsoft.com/office/officeart/2005/8/layout/vList2"/>
    <dgm:cxn modelId="{1FC16502-2034-43BC-B9DA-9D72E74B3F41}" type="presParOf" srcId="{E56DC151-AA84-4D79-A8D6-D7D0E5EDD1FA}" destId="{CBFD375A-ADDB-4634-B733-725BE0CA23F4}"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F233029-7601-42E2-8C4A-2766460703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91AB0238-AB81-4F8F-97EF-2998C068A99E}">
      <dgm:prSet phldrT="[文本]"/>
      <dgm:spPr/>
      <dgm:t>
        <a:bodyPr/>
        <a:lstStyle/>
        <a:p>
          <a:r>
            <a:rPr lang="zh-CN" altLang="en-US" b="1" i="0" dirty="0">
              <a:latin typeface="微软雅黑" panose="020B0503020204020204" pitchFamily="34" charset="-122"/>
              <a:ea typeface="微软雅黑" panose="020B0503020204020204" pitchFamily="34" charset="-122"/>
            </a:rPr>
            <a:t>（四）相关制度规则缺失。</a:t>
          </a:r>
          <a:endParaRPr lang="zh-CN" altLang="en-US" b="1" dirty="0">
            <a:latin typeface="微软雅黑" panose="020B0503020204020204" pitchFamily="34" charset="-122"/>
            <a:ea typeface="微软雅黑" panose="020B0503020204020204" pitchFamily="34" charset="-122"/>
          </a:endParaRPr>
        </a:p>
      </dgm:t>
    </dgm:pt>
    <dgm:pt modelId="{6234A9CC-0843-4EAE-BB61-DD37BB643182}" type="parTrans" cxnId="{8773F6E7-A9FF-431A-8E99-B72354E56548}">
      <dgm:prSet/>
      <dgm:spPr/>
      <dgm:t>
        <a:bodyPr/>
        <a:lstStyle/>
        <a:p>
          <a:endParaRPr lang="zh-CN" altLang="en-US"/>
        </a:p>
      </dgm:t>
    </dgm:pt>
    <dgm:pt modelId="{0A14EB18-6508-43C5-8A44-6257E7914B7D}" type="sibTrans" cxnId="{8773F6E7-A9FF-431A-8E99-B72354E56548}">
      <dgm:prSet/>
      <dgm:spPr/>
      <dgm:t>
        <a:bodyPr/>
        <a:lstStyle/>
        <a:p>
          <a:endParaRPr lang="zh-CN" altLang="en-US"/>
        </a:p>
      </dgm:t>
    </dgm:pt>
    <dgm:pt modelId="{6A9A55CB-23AD-44E9-BF17-A7518FD576EA}">
      <dgm:prSet phldrT="[文本]"/>
      <dgm:spPr/>
      <dgm:t>
        <a:bodyPr/>
        <a:lstStyle/>
        <a:p>
          <a:pPr>
            <a:lnSpc>
              <a:spcPct val="100000"/>
            </a:lnSpc>
            <a:spcAft>
              <a:spcPts val="0"/>
            </a:spcAft>
          </a:pPr>
          <a:r>
            <a:rPr lang="zh-CN" altLang="en-US" b="1" i="0" dirty="0">
              <a:latin typeface="微软雅黑" panose="020B0503020204020204" pitchFamily="34" charset="-122"/>
              <a:ea typeface="微软雅黑" panose="020B0503020204020204" pitchFamily="34" charset="-122"/>
            </a:rPr>
            <a:t>目前，国家层面工程总承包方面的法律法规及专门制度尚在研究制订过程中，对工程总承包的实施和监管缺乏有效的法律依据，特别是工程总承包企业的法定责任不清晰，工程总承包管理费、设计优化节约费用的分成比例等计价结算规则还不明确，不能充分发挥工程总承包的优越性。</a:t>
          </a:r>
        </a:p>
      </dgm:t>
    </dgm:pt>
    <dgm:pt modelId="{5E51BA7A-E791-4AEA-839D-803BE5FF8311}" type="parTrans" cxnId="{76063CC0-7FAF-409A-AF5B-E145DC389471}">
      <dgm:prSet/>
      <dgm:spPr/>
      <dgm:t>
        <a:bodyPr/>
        <a:lstStyle/>
        <a:p>
          <a:endParaRPr lang="zh-CN" altLang="en-US"/>
        </a:p>
      </dgm:t>
    </dgm:pt>
    <dgm:pt modelId="{A3CACDA9-1742-4633-B308-4216B4DC32FD}" type="sibTrans" cxnId="{76063CC0-7FAF-409A-AF5B-E145DC389471}">
      <dgm:prSet/>
      <dgm:spPr/>
      <dgm:t>
        <a:bodyPr/>
        <a:lstStyle/>
        <a:p>
          <a:endParaRPr lang="zh-CN" altLang="en-US"/>
        </a:p>
      </dgm:t>
    </dgm:pt>
    <dgm:pt modelId="{12A8BED1-08C9-4A33-A888-0E157C2F7562}">
      <dgm:prSet phldrT="[文本]"/>
      <dgm:spPr/>
      <dgm:t>
        <a:bodyPr/>
        <a:lstStyle/>
        <a:p>
          <a:r>
            <a:rPr lang="zh-CN" altLang="en-US" b="1" i="0" dirty="0">
              <a:latin typeface="微软雅黑" panose="020B0503020204020204" pitchFamily="34" charset="-122"/>
              <a:ea typeface="微软雅黑" panose="020B0503020204020204" pitchFamily="34" charset="-122"/>
            </a:rPr>
            <a:t>（五）市场监管有待完善。</a:t>
          </a:r>
        </a:p>
      </dgm:t>
    </dgm:pt>
    <dgm:pt modelId="{625D546D-AA7C-4047-B322-D4DF60B20E74}" type="parTrans" cxnId="{0F88504F-5636-4834-B891-758DA173E94A}">
      <dgm:prSet/>
      <dgm:spPr/>
      <dgm:t>
        <a:bodyPr/>
        <a:lstStyle/>
        <a:p>
          <a:endParaRPr lang="zh-CN" altLang="en-US"/>
        </a:p>
      </dgm:t>
    </dgm:pt>
    <dgm:pt modelId="{EDFB25BA-0FDD-4362-A6A6-CC2B35C0DD2C}" type="sibTrans" cxnId="{0F88504F-5636-4834-B891-758DA173E94A}">
      <dgm:prSet/>
      <dgm:spPr/>
      <dgm:t>
        <a:bodyPr/>
        <a:lstStyle/>
        <a:p>
          <a:endParaRPr lang="zh-CN" altLang="en-US"/>
        </a:p>
      </dgm:t>
    </dgm:pt>
    <dgm:pt modelId="{B62DE44E-0E2D-48C8-A38B-D7D867C7C2B8}">
      <dgm:prSet phldrT="[文本]"/>
      <dgm:spPr/>
      <dgm:t>
        <a:bodyPr/>
        <a:lstStyle/>
        <a:p>
          <a:r>
            <a:rPr lang="zh-CN" altLang="en-US" b="1" i="0" dirty="0">
              <a:latin typeface="微软雅黑" panose="020B0503020204020204" pitchFamily="34" charset="-122"/>
              <a:ea typeface="微软雅黑" panose="020B0503020204020204" pitchFamily="34" charset="-122"/>
            </a:rPr>
            <a:t>有的地区在工程总承包项目招标时，将投标人是否是省（市）试点企业作为准入条件或加分条件，造成新的市场壁垒；有的仍然采用传统的监管方式，没有将工程总承包企业作为一方建设主体实施监管，未能有效发挥工程总承包企业对整个项目的综合管理作用等。</a:t>
          </a:r>
        </a:p>
      </dgm:t>
    </dgm:pt>
    <dgm:pt modelId="{8E9EF08F-F09A-42DD-98C4-B3D05F037BAD}" type="parTrans" cxnId="{04C0CD37-9F12-4E85-90E8-85B30247A8E8}">
      <dgm:prSet/>
      <dgm:spPr/>
      <dgm:t>
        <a:bodyPr/>
        <a:lstStyle/>
        <a:p>
          <a:endParaRPr lang="zh-CN" altLang="en-US"/>
        </a:p>
      </dgm:t>
    </dgm:pt>
    <dgm:pt modelId="{822E5762-FB40-4238-960B-A5A783079B29}" type="sibTrans" cxnId="{04C0CD37-9F12-4E85-90E8-85B30247A8E8}">
      <dgm:prSet/>
      <dgm:spPr/>
      <dgm:t>
        <a:bodyPr/>
        <a:lstStyle/>
        <a:p>
          <a:endParaRPr lang="zh-CN" altLang="en-US"/>
        </a:p>
      </dgm:t>
    </dgm:pt>
    <dgm:pt modelId="{E56DC151-AA84-4D79-A8D6-D7D0E5EDD1FA}" type="pres">
      <dgm:prSet presAssocID="{FF233029-7601-42E2-8C4A-27664607032F}" presName="linear" presStyleCnt="0">
        <dgm:presLayoutVars>
          <dgm:animLvl val="lvl"/>
          <dgm:resizeHandles val="exact"/>
        </dgm:presLayoutVars>
      </dgm:prSet>
      <dgm:spPr/>
    </dgm:pt>
    <dgm:pt modelId="{810498F2-A137-40D6-9C62-BCC85903AE81}" type="pres">
      <dgm:prSet presAssocID="{91AB0238-AB81-4F8F-97EF-2998C068A99E}" presName="parentText" presStyleLbl="node1" presStyleIdx="0" presStyleCnt="2" custLinFactNeighborY="-90">
        <dgm:presLayoutVars>
          <dgm:chMax val="0"/>
          <dgm:bulletEnabled val="1"/>
        </dgm:presLayoutVars>
      </dgm:prSet>
      <dgm:spPr/>
    </dgm:pt>
    <dgm:pt modelId="{522D5C30-DE92-44F1-8D30-349707527C3E}" type="pres">
      <dgm:prSet presAssocID="{91AB0238-AB81-4F8F-97EF-2998C068A99E}" presName="childText" presStyleLbl="revTx" presStyleIdx="0" presStyleCnt="2">
        <dgm:presLayoutVars>
          <dgm:bulletEnabled val="1"/>
        </dgm:presLayoutVars>
      </dgm:prSet>
      <dgm:spPr/>
    </dgm:pt>
    <dgm:pt modelId="{700E68EE-9BEE-4888-A9BA-DF8FA2C2CDB6}" type="pres">
      <dgm:prSet presAssocID="{12A8BED1-08C9-4A33-A888-0E157C2F7562}" presName="parentText" presStyleLbl="node1" presStyleIdx="1" presStyleCnt="2" custLinFactNeighborX="1361" custLinFactNeighborY="-536">
        <dgm:presLayoutVars>
          <dgm:chMax val="0"/>
          <dgm:bulletEnabled val="1"/>
        </dgm:presLayoutVars>
      </dgm:prSet>
      <dgm:spPr/>
    </dgm:pt>
    <dgm:pt modelId="{9EF352E5-CE31-4BE5-AD33-9C09326F7EB1}" type="pres">
      <dgm:prSet presAssocID="{12A8BED1-08C9-4A33-A888-0E157C2F7562}" presName="childText" presStyleLbl="revTx" presStyleIdx="1" presStyleCnt="2">
        <dgm:presLayoutVars>
          <dgm:bulletEnabled val="1"/>
        </dgm:presLayoutVars>
      </dgm:prSet>
      <dgm:spPr/>
    </dgm:pt>
  </dgm:ptLst>
  <dgm:cxnLst>
    <dgm:cxn modelId="{9A3FA616-BC6A-4915-9828-F57D4063044D}" type="presOf" srcId="{12A8BED1-08C9-4A33-A888-0E157C2F7562}" destId="{700E68EE-9BEE-4888-A9BA-DF8FA2C2CDB6}" srcOrd="0" destOrd="0" presId="urn:microsoft.com/office/officeart/2005/8/layout/vList2"/>
    <dgm:cxn modelId="{04C0CD37-9F12-4E85-90E8-85B30247A8E8}" srcId="{12A8BED1-08C9-4A33-A888-0E157C2F7562}" destId="{B62DE44E-0E2D-48C8-A38B-D7D867C7C2B8}" srcOrd="0" destOrd="0" parTransId="{8E9EF08F-F09A-42DD-98C4-B3D05F037BAD}" sibTransId="{822E5762-FB40-4238-960B-A5A783079B29}"/>
    <dgm:cxn modelId="{9C78A048-E3B6-4396-A22A-F99AAB9F17EF}" type="presOf" srcId="{91AB0238-AB81-4F8F-97EF-2998C068A99E}" destId="{810498F2-A137-40D6-9C62-BCC85903AE81}" srcOrd="0" destOrd="0" presId="urn:microsoft.com/office/officeart/2005/8/layout/vList2"/>
    <dgm:cxn modelId="{0F88504F-5636-4834-B891-758DA173E94A}" srcId="{FF233029-7601-42E2-8C4A-27664607032F}" destId="{12A8BED1-08C9-4A33-A888-0E157C2F7562}" srcOrd="1" destOrd="0" parTransId="{625D546D-AA7C-4047-B322-D4DF60B20E74}" sibTransId="{EDFB25BA-0FDD-4362-A6A6-CC2B35C0DD2C}"/>
    <dgm:cxn modelId="{B1EB1C51-E69E-4FC8-B88E-79A7C6D72D04}" type="presOf" srcId="{B62DE44E-0E2D-48C8-A38B-D7D867C7C2B8}" destId="{9EF352E5-CE31-4BE5-AD33-9C09326F7EB1}" srcOrd="0" destOrd="0" presId="urn:microsoft.com/office/officeart/2005/8/layout/vList2"/>
    <dgm:cxn modelId="{1C464C73-A13B-4744-9F49-1EEFA9697E86}" type="presOf" srcId="{6A9A55CB-23AD-44E9-BF17-A7518FD576EA}" destId="{522D5C30-DE92-44F1-8D30-349707527C3E}" srcOrd="0" destOrd="0" presId="urn:microsoft.com/office/officeart/2005/8/layout/vList2"/>
    <dgm:cxn modelId="{F0827087-3C29-470A-A107-7FB0D258FD69}" type="presOf" srcId="{FF233029-7601-42E2-8C4A-27664607032F}" destId="{E56DC151-AA84-4D79-A8D6-D7D0E5EDD1FA}" srcOrd="0" destOrd="0" presId="urn:microsoft.com/office/officeart/2005/8/layout/vList2"/>
    <dgm:cxn modelId="{76063CC0-7FAF-409A-AF5B-E145DC389471}" srcId="{91AB0238-AB81-4F8F-97EF-2998C068A99E}" destId="{6A9A55CB-23AD-44E9-BF17-A7518FD576EA}" srcOrd="0" destOrd="0" parTransId="{5E51BA7A-E791-4AEA-839D-803BE5FF8311}" sibTransId="{A3CACDA9-1742-4633-B308-4216B4DC32FD}"/>
    <dgm:cxn modelId="{8773F6E7-A9FF-431A-8E99-B72354E56548}" srcId="{FF233029-7601-42E2-8C4A-27664607032F}" destId="{91AB0238-AB81-4F8F-97EF-2998C068A99E}" srcOrd="0" destOrd="0" parTransId="{6234A9CC-0843-4EAE-BB61-DD37BB643182}" sibTransId="{0A14EB18-6508-43C5-8A44-6257E7914B7D}"/>
    <dgm:cxn modelId="{87D40690-D80B-4727-A61B-6BCFEB860785}" type="presParOf" srcId="{E56DC151-AA84-4D79-A8D6-D7D0E5EDD1FA}" destId="{810498F2-A137-40D6-9C62-BCC85903AE81}" srcOrd="0" destOrd="0" presId="urn:microsoft.com/office/officeart/2005/8/layout/vList2"/>
    <dgm:cxn modelId="{9F00B381-66CA-4875-BB0E-8EF2FC699A8B}" type="presParOf" srcId="{E56DC151-AA84-4D79-A8D6-D7D0E5EDD1FA}" destId="{522D5C30-DE92-44F1-8D30-349707527C3E}" srcOrd="1" destOrd="0" presId="urn:microsoft.com/office/officeart/2005/8/layout/vList2"/>
    <dgm:cxn modelId="{0D40C234-1489-4D8B-90C3-A5734BB20E79}" type="presParOf" srcId="{E56DC151-AA84-4D79-A8D6-D7D0E5EDD1FA}" destId="{700E68EE-9BEE-4888-A9BA-DF8FA2C2CDB6}" srcOrd="2" destOrd="0" presId="urn:microsoft.com/office/officeart/2005/8/layout/vList2"/>
    <dgm:cxn modelId="{DE73B8D2-B1BD-47B7-954C-51D18E2D7A35}" type="presParOf" srcId="{E56DC151-AA84-4D79-A8D6-D7D0E5EDD1FA}" destId="{9EF352E5-CE31-4BE5-AD33-9C09326F7EB1}"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76415B6-CEA3-4CCE-99E5-CF7F25FEEF0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660E63B-168B-4707-8A3B-2B6E0848ED5B}">
      <dgm:prSet phldrT="[文本]"/>
      <dgm:spPr/>
      <dgm:t>
        <a:bodyPr/>
        <a:lstStyle/>
        <a:p>
          <a:r>
            <a:rPr lang="en-US" altLang="en-US" dirty="0">
              <a:latin typeface="微软雅黑" panose="020B0503020204020204" pitchFamily="34" charset="-122"/>
              <a:ea typeface="微软雅黑" panose="020B0503020204020204" pitchFamily="34" charset="-122"/>
            </a:rPr>
            <a:t>EPC</a:t>
          </a:r>
          <a:r>
            <a:rPr lang="zh-CN" altLang="en-US" dirty="0">
              <a:latin typeface="微软雅黑" panose="020B0503020204020204" pitchFamily="34" charset="-122"/>
              <a:ea typeface="微软雅黑" panose="020B0503020204020204" pitchFamily="34" charset="-122"/>
            </a:rPr>
            <a:t>项目的合同价构成内容不统一</a:t>
          </a:r>
        </a:p>
      </dgm:t>
    </dgm:pt>
    <dgm:pt modelId="{FC02F4D0-2973-4571-AE81-C8222DA2F9D4}" type="parTrans" cxnId="{57440C7D-EBEB-47DA-8AA9-09A7B10C90BE}">
      <dgm:prSet/>
      <dgm:spPr/>
      <dgm:t>
        <a:bodyPr/>
        <a:lstStyle/>
        <a:p>
          <a:endParaRPr lang="zh-CN" altLang="en-US"/>
        </a:p>
      </dgm:t>
    </dgm:pt>
    <dgm:pt modelId="{30ED2C0E-5F45-442D-AAF9-FC940FCCD3F8}" type="sibTrans" cxnId="{57440C7D-EBEB-47DA-8AA9-09A7B10C90BE}">
      <dgm:prSet/>
      <dgm:spPr/>
      <dgm:t>
        <a:bodyPr/>
        <a:lstStyle/>
        <a:p>
          <a:endParaRPr lang="zh-CN" altLang="en-US"/>
        </a:p>
      </dgm:t>
    </dgm:pt>
    <dgm:pt modelId="{93B39D59-81A3-44FD-AD92-77E66D7F6510}" type="pres">
      <dgm:prSet presAssocID="{776415B6-CEA3-4CCE-99E5-CF7F25FEEF09}" presName="linear" presStyleCnt="0">
        <dgm:presLayoutVars>
          <dgm:dir/>
          <dgm:animLvl val="lvl"/>
          <dgm:resizeHandles val="exact"/>
        </dgm:presLayoutVars>
      </dgm:prSet>
      <dgm:spPr/>
    </dgm:pt>
    <dgm:pt modelId="{3B87F8FE-2795-4AA6-8BF9-DB4F6E69A426}" type="pres">
      <dgm:prSet presAssocID="{7660E63B-168B-4707-8A3B-2B6E0848ED5B}" presName="parentLin" presStyleCnt="0"/>
      <dgm:spPr/>
    </dgm:pt>
    <dgm:pt modelId="{210FD427-2844-4F39-A2E9-12C7FAD57181}" type="pres">
      <dgm:prSet presAssocID="{7660E63B-168B-4707-8A3B-2B6E0848ED5B}" presName="parentLeftMargin" presStyleLbl="node1" presStyleIdx="0" presStyleCnt="1"/>
      <dgm:spPr/>
    </dgm:pt>
    <dgm:pt modelId="{BF235A19-5DCF-4075-B444-A37588C66C20}" type="pres">
      <dgm:prSet presAssocID="{7660E63B-168B-4707-8A3B-2B6E0848ED5B}" presName="parentText" presStyleLbl="node1" presStyleIdx="0" presStyleCnt="1">
        <dgm:presLayoutVars>
          <dgm:chMax val="0"/>
          <dgm:bulletEnabled val="1"/>
        </dgm:presLayoutVars>
      </dgm:prSet>
      <dgm:spPr/>
    </dgm:pt>
    <dgm:pt modelId="{C20FA2E2-D958-4AA5-A322-034B85AC8AD1}" type="pres">
      <dgm:prSet presAssocID="{7660E63B-168B-4707-8A3B-2B6E0848ED5B}" presName="negativeSpace" presStyleCnt="0"/>
      <dgm:spPr/>
    </dgm:pt>
    <dgm:pt modelId="{14C64119-672B-4265-AAEA-C876C33CB706}" type="pres">
      <dgm:prSet presAssocID="{7660E63B-168B-4707-8A3B-2B6E0848ED5B}" presName="childText" presStyleLbl="conFgAcc1" presStyleIdx="0" presStyleCnt="1">
        <dgm:presLayoutVars>
          <dgm:bulletEnabled val="1"/>
        </dgm:presLayoutVars>
      </dgm:prSet>
      <dgm:spPr/>
    </dgm:pt>
  </dgm:ptLst>
  <dgm:cxnLst>
    <dgm:cxn modelId="{55A95166-6D06-4694-9C5E-E6A1E33E161C}" type="presOf" srcId="{776415B6-CEA3-4CCE-99E5-CF7F25FEEF09}" destId="{93B39D59-81A3-44FD-AD92-77E66D7F6510}" srcOrd="0" destOrd="0" presId="urn:microsoft.com/office/officeart/2005/8/layout/list1"/>
    <dgm:cxn modelId="{57440C7D-EBEB-47DA-8AA9-09A7B10C90BE}" srcId="{776415B6-CEA3-4CCE-99E5-CF7F25FEEF09}" destId="{7660E63B-168B-4707-8A3B-2B6E0848ED5B}" srcOrd="0" destOrd="0" parTransId="{FC02F4D0-2973-4571-AE81-C8222DA2F9D4}" sibTransId="{30ED2C0E-5F45-442D-AAF9-FC940FCCD3F8}"/>
    <dgm:cxn modelId="{97755CB0-7668-4E5F-B38F-67BF384EA655}" type="presOf" srcId="{7660E63B-168B-4707-8A3B-2B6E0848ED5B}" destId="{BF235A19-5DCF-4075-B444-A37588C66C20}" srcOrd="1" destOrd="0" presId="urn:microsoft.com/office/officeart/2005/8/layout/list1"/>
    <dgm:cxn modelId="{93BA17F7-8B2C-47BB-B723-BE82158812E5}" type="presOf" srcId="{7660E63B-168B-4707-8A3B-2B6E0848ED5B}" destId="{210FD427-2844-4F39-A2E9-12C7FAD57181}" srcOrd="0" destOrd="0" presId="urn:microsoft.com/office/officeart/2005/8/layout/list1"/>
    <dgm:cxn modelId="{408E9351-9420-400D-813B-A2546DB2F995}" type="presParOf" srcId="{93B39D59-81A3-44FD-AD92-77E66D7F6510}" destId="{3B87F8FE-2795-4AA6-8BF9-DB4F6E69A426}" srcOrd="0" destOrd="0" presId="urn:microsoft.com/office/officeart/2005/8/layout/list1"/>
    <dgm:cxn modelId="{251B45F5-549C-4975-9431-9E48BF198E1B}" type="presParOf" srcId="{3B87F8FE-2795-4AA6-8BF9-DB4F6E69A426}" destId="{210FD427-2844-4F39-A2E9-12C7FAD57181}" srcOrd="0" destOrd="0" presId="urn:microsoft.com/office/officeart/2005/8/layout/list1"/>
    <dgm:cxn modelId="{7F37870C-94F9-4396-9065-D569993DF912}" type="presParOf" srcId="{3B87F8FE-2795-4AA6-8BF9-DB4F6E69A426}" destId="{BF235A19-5DCF-4075-B444-A37588C66C20}" srcOrd="1" destOrd="0" presId="urn:microsoft.com/office/officeart/2005/8/layout/list1"/>
    <dgm:cxn modelId="{D40679FD-6F7A-4F05-9BBC-9C3E732368C4}" type="presParOf" srcId="{93B39D59-81A3-44FD-AD92-77E66D7F6510}" destId="{C20FA2E2-D958-4AA5-A322-034B85AC8AD1}" srcOrd="1" destOrd="0" presId="urn:microsoft.com/office/officeart/2005/8/layout/list1"/>
    <dgm:cxn modelId="{35918869-5831-445D-985F-5BC73872C8A6}" type="presParOf" srcId="{93B39D59-81A3-44FD-AD92-77E66D7F6510}" destId="{14C64119-672B-4265-AAEA-C876C33CB706}"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76415B6-CEA3-4CCE-99E5-CF7F25FEEF0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660E63B-168B-4707-8A3B-2B6E0848ED5B}">
      <dgm:prSet phldrT="[文本]"/>
      <dgm:spPr/>
      <dgm:t>
        <a:bodyPr/>
        <a:lstStyle/>
        <a:p>
          <a:r>
            <a:rPr lang="zh-CN" altLang="en-US" dirty="0">
              <a:latin typeface="微软雅黑" panose="020B0503020204020204" pitchFamily="34" charset="-122"/>
              <a:ea typeface="微软雅黑" panose="020B0503020204020204" pitchFamily="34" charset="-122"/>
            </a:rPr>
            <a:t>合同范本无法适应合同价模式多样性</a:t>
          </a:r>
        </a:p>
      </dgm:t>
    </dgm:pt>
    <dgm:pt modelId="{FC02F4D0-2973-4571-AE81-C8222DA2F9D4}" type="parTrans" cxnId="{57440C7D-EBEB-47DA-8AA9-09A7B10C90BE}">
      <dgm:prSet/>
      <dgm:spPr/>
      <dgm:t>
        <a:bodyPr/>
        <a:lstStyle/>
        <a:p>
          <a:endParaRPr lang="zh-CN" altLang="en-US"/>
        </a:p>
      </dgm:t>
    </dgm:pt>
    <dgm:pt modelId="{30ED2C0E-5F45-442D-AAF9-FC940FCCD3F8}" type="sibTrans" cxnId="{57440C7D-EBEB-47DA-8AA9-09A7B10C90BE}">
      <dgm:prSet/>
      <dgm:spPr/>
      <dgm:t>
        <a:bodyPr/>
        <a:lstStyle/>
        <a:p>
          <a:endParaRPr lang="zh-CN" altLang="en-US"/>
        </a:p>
      </dgm:t>
    </dgm:pt>
    <dgm:pt modelId="{93B39D59-81A3-44FD-AD92-77E66D7F6510}" type="pres">
      <dgm:prSet presAssocID="{776415B6-CEA3-4CCE-99E5-CF7F25FEEF09}" presName="linear" presStyleCnt="0">
        <dgm:presLayoutVars>
          <dgm:dir/>
          <dgm:animLvl val="lvl"/>
          <dgm:resizeHandles val="exact"/>
        </dgm:presLayoutVars>
      </dgm:prSet>
      <dgm:spPr/>
    </dgm:pt>
    <dgm:pt modelId="{3B87F8FE-2795-4AA6-8BF9-DB4F6E69A426}" type="pres">
      <dgm:prSet presAssocID="{7660E63B-168B-4707-8A3B-2B6E0848ED5B}" presName="parentLin" presStyleCnt="0"/>
      <dgm:spPr/>
    </dgm:pt>
    <dgm:pt modelId="{210FD427-2844-4F39-A2E9-12C7FAD57181}" type="pres">
      <dgm:prSet presAssocID="{7660E63B-168B-4707-8A3B-2B6E0848ED5B}" presName="parentLeftMargin" presStyleLbl="node1" presStyleIdx="0" presStyleCnt="1"/>
      <dgm:spPr/>
    </dgm:pt>
    <dgm:pt modelId="{BF235A19-5DCF-4075-B444-A37588C66C20}" type="pres">
      <dgm:prSet presAssocID="{7660E63B-168B-4707-8A3B-2B6E0848ED5B}" presName="parentText" presStyleLbl="node1" presStyleIdx="0" presStyleCnt="1">
        <dgm:presLayoutVars>
          <dgm:chMax val="0"/>
          <dgm:bulletEnabled val="1"/>
        </dgm:presLayoutVars>
      </dgm:prSet>
      <dgm:spPr/>
    </dgm:pt>
    <dgm:pt modelId="{C20FA2E2-D958-4AA5-A322-034B85AC8AD1}" type="pres">
      <dgm:prSet presAssocID="{7660E63B-168B-4707-8A3B-2B6E0848ED5B}" presName="negativeSpace" presStyleCnt="0"/>
      <dgm:spPr/>
    </dgm:pt>
    <dgm:pt modelId="{14C64119-672B-4265-AAEA-C876C33CB706}" type="pres">
      <dgm:prSet presAssocID="{7660E63B-168B-4707-8A3B-2B6E0848ED5B}" presName="childText" presStyleLbl="conFgAcc1" presStyleIdx="0" presStyleCnt="1">
        <dgm:presLayoutVars>
          <dgm:bulletEnabled val="1"/>
        </dgm:presLayoutVars>
      </dgm:prSet>
      <dgm:spPr/>
    </dgm:pt>
  </dgm:ptLst>
  <dgm:cxnLst>
    <dgm:cxn modelId="{AF5F693A-40C5-409D-ACFF-93DF5FCE8689}" type="presOf" srcId="{7660E63B-168B-4707-8A3B-2B6E0848ED5B}" destId="{BF235A19-5DCF-4075-B444-A37588C66C20}" srcOrd="1" destOrd="0" presId="urn:microsoft.com/office/officeart/2005/8/layout/list1"/>
    <dgm:cxn modelId="{57440C7D-EBEB-47DA-8AA9-09A7B10C90BE}" srcId="{776415B6-CEA3-4CCE-99E5-CF7F25FEEF09}" destId="{7660E63B-168B-4707-8A3B-2B6E0848ED5B}" srcOrd="0" destOrd="0" parTransId="{FC02F4D0-2973-4571-AE81-C8222DA2F9D4}" sibTransId="{30ED2C0E-5F45-442D-AAF9-FC940FCCD3F8}"/>
    <dgm:cxn modelId="{375714B2-675E-4544-92C4-FF2EA1F436E8}" type="presOf" srcId="{776415B6-CEA3-4CCE-99E5-CF7F25FEEF09}" destId="{93B39D59-81A3-44FD-AD92-77E66D7F6510}" srcOrd="0" destOrd="0" presId="urn:microsoft.com/office/officeart/2005/8/layout/list1"/>
    <dgm:cxn modelId="{6F0F03CF-0902-4C01-B7E3-73E1E0FE020E}" type="presOf" srcId="{7660E63B-168B-4707-8A3B-2B6E0848ED5B}" destId="{210FD427-2844-4F39-A2E9-12C7FAD57181}" srcOrd="0" destOrd="0" presId="urn:microsoft.com/office/officeart/2005/8/layout/list1"/>
    <dgm:cxn modelId="{C7C9F1DD-5EAB-4C28-A5E0-B670EAC7AEAE}" type="presParOf" srcId="{93B39D59-81A3-44FD-AD92-77E66D7F6510}" destId="{3B87F8FE-2795-4AA6-8BF9-DB4F6E69A426}" srcOrd="0" destOrd="0" presId="urn:microsoft.com/office/officeart/2005/8/layout/list1"/>
    <dgm:cxn modelId="{7C023536-A94C-4B9B-A9B8-943D0833F763}" type="presParOf" srcId="{3B87F8FE-2795-4AA6-8BF9-DB4F6E69A426}" destId="{210FD427-2844-4F39-A2E9-12C7FAD57181}" srcOrd="0" destOrd="0" presId="urn:microsoft.com/office/officeart/2005/8/layout/list1"/>
    <dgm:cxn modelId="{C1A689CA-AE28-40F3-8AE0-68CA5F5C7820}" type="presParOf" srcId="{3B87F8FE-2795-4AA6-8BF9-DB4F6E69A426}" destId="{BF235A19-5DCF-4075-B444-A37588C66C20}" srcOrd="1" destOrd="0" presId="urn:microsoft.com/office/officeart/2005/8/layout/list1"/>
    <dgm:cxn modelId="{CB0B144D-E00F-4129-AF31-B2781FF9CA66}" type="presParOf" srcId="{93B39D59-81A3-44FD-AD92-77E66D7F6510}" destId="{C20FA2E2-D958-4AA5-A322-034B85AC8AD1}" srcOrd="1" destOrd="0" presId="urn:microsoft.com/office/officeart/2005/8/layout/list1"/>
    <dgm:cxn modelId="{8E1AE873-7A58-4C95-91AC-05F1889DCFD1}" type="presParOf" srcId="{93B39D59-81A3-44FD-AD92-77E66D7F6510}" destId="{14C64119-672B-4265-AAEA-C876C33CB706}"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267EBEB-59DB-4556-B30E-10C3AFA74A84}"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827D2854-6D0E-463A-ACEF-DBFB15AB4572}">
      <dgm:prSet phldrT="[文本]" custT="1"/>
      <dgm:spPr/>
      <dgm:t>
        <a:bodyPr vert="vert"/>
        <a:lstStyle/>
        <a:p>
          <a:r>
            <a:rPr lang="zh-CN" altLang="en-US" sz="3600" dirty="0">
              <a:latin typeface="隶书" panose="02010509060101010101" pitchFamily="49" charset="-122"/>
              <a:ea typeface="隶书" panose="02010509060101010101" pitchFamily="49" charset="-122"/>
            </a:rPr>
            <a:t>按价格模式</a:t>
          </a:r>
        </a:p>
      </dgm:t>
    </dgm:pt>
    <dgm:pt modelId="{6C06D376-B5B2-4FDA-A23F-C7E9A21D9FC1}" type="parTrans" cxnId="{44C6520D-8929-4E42-A87C-B6014832F29E}">
      <dgm:prSet/>
      <dgm:spPr/>
      <dgm:t>
        <a:bodyPr/>
        <a:lstStyle/>
        <a:p>
          <a:endParaRPr lang="zh-CN" altLang="en-US"/>
        </a:p>
      </dgm:t>
    </dgm:pt>
    <dgm:pt modelId="{FF768BCD-118E-4D5E-89E8-21908E2F02F6}" type="sibTrans" cxnId="{44C6520D-8929-4E42-A87C-B6014832F29E}">
      <dgm:prSet/>
      <dgm:spPr/>
      <dgm:t>
        <a:bodyPr/>
        <a:lstStyle/>
        <a:p>
          <a:endParaRPr lang="zh-CN" altLang="en-US"/>
        </a:p>
      </dgm:t>
    </dgm:pt>
    <dgm:pt modelId="{C024651F-BC73-4150-8CAA-5DCE8BBF4ED6}">
      <dgm:prSet phldrT="[文本]" custT="1"/>
      <dgm:spPr/>
      <dgm:t>
        <a:bodyPr/>
        <a:lstStyle/>
        <a:p>
          <a:r>
            <a:rPr lang="zh-CN" altLang="en-US" sz="3200" dirty="0">
              <a:latin typeface="华文新魏" panose="02010800040101010101" pitchFamily="2" charset="-122"/>
              <a:ea typeface="华文新魏" panose="02010800040101010101" pitchFamily="2" charset="-122"/>
            </a:rPr>
            <a:t>总价合同</a:t>
          </a:r>
        </a:p>
      </dgm:t>
    </dgm:pt>
    <dgm:pt modelId="{5D3B5036-C491-4C41-BF81-BC66D40E81CD}" type="parTrans" cxnId="{5F7388A0-D2AA-4D91-B397-67D068A37A81}">
      <dgm:prSet/>
      <dgm:spPr/>
      <dgm:t>
        <a:bodyPr/>
        <a:lstStyle/>
        <a:p>
          <a:endParaRPr lang="zh-CN" altLang="en-US"/>
        </a:p>
      </dgm:t>
    </dgm:pt>
    <dgm:pt modelId="{F0A210FE-8404-4C92-80CB-C33A4467270E}" type="sibTrans" cxnId="{5F7388A0-D2AA-4D91-B397-67D068A37A81}">
      <dgm:prSet/>
      <dgm:spPr/>
      <dgm:t>
        <a:bodyPr/>
        <a:lstStyle/>
        <a:p>
          <a:endParaRPr lang="zh-CN" altLang="en-US"/>
        </a:p>
      </dgm:t>
    </dgm:pt>
    <dgm:pt modelId="{98F0838F-A95F-4BBE-8419-F27C6175D4B5}">
      <dgm:prSet phldrT="[文本]" custT="1"/>
      <dgm:spPr/>
      <dgm:t>
        <a:bodyPr/>
        <a:lstStyle/>
        <a:p>
          <a:r>
            <a:rPr lang="zh-CN" altLang="en-US" sz="3200" dirty="0">
              <a:latin typeface="华文新魏" panose="02010800040101010101" pitchFamily="2" charset="-122"/>
              <a:ea typeface="华文新魏" panose="02010800040101010101" pitchFamily="2" charset="-122"/>
            </a:rPr>
            <a:t>单价合同</a:t>
          </a:r>
        </a:p>
      </dgm:t>
    </dgm:pt>
    <dgm:pt modelId="{A4D611F3-2522-41C9-BC7C-D905BB8B112E}" type="parTrans" cxnId="{04E0BB6F-2E05-460F-9C4E-BB58BDC76D76}">
      <dgm:prSet/>
      <dgm:spPr/>
      <dgm:t>
        <a:bodyPr/>
        <a:lstStyle/>
        <a:p>
          <a:endParaRPr lang="zh-CN" altLang="en-US"/>
        </a:p>
      </dgm:t>
    </dgm:pt>
    <dgm:pt modelId="{6BA0F39E-E304-4912-A324-641CB5B0B6D6}" type="sibTrans" cxnId="{04E0BB6F-2E05-460F-9C4E-BB58BDC76D76}">
      <dgm:prSet/>
      <dgm:spPr/>
      <dgm:t>
        <a:bodyPr/>
        <a:lstStyle/>
        <a:p>
          <a:endParaRPr lang="zh-CN" altLang="en-US"/>
        </a:p>
      </dgm:t>
    </dgm:pt>
    <dgm:pt modelId="{C1FDD7F6-0843-4E7B-9200-A34A963F0647}">
      <dgm:prSet phldrT="[文本]" custT="1"/>
      <dgm:spPr/>
      <dgm:t>
        <a:bodyPr/>
        <a:lstStyle/>
        <a:p>
          <a:r>
            <a:rPr lang="zh-CN" altLang="en-US" sz="3200" dirty="0">
              <a:latin typeface="华文新魏" panose="02010800040101010101" pitchFamily="2" charset="-122"/>
              <a:ea typeface="华文新魏" panose="02010800040101010101" pitchFamily="2" charset="-122"/>
            </a:rPr>
            <a:t>下浮率合同</a:t>
          </a:r>
        </a:p>
      </dgm:t>
    </dgm:pt>
    <dgm:pt modelId="{82B792C1-E929-4A89-ADA3-9A7788A17395}" type="parTrans" cxnId="{0422DD21-7249-476C-987D-F4E90BD80AC6}">
      <dgm:prSet/>
      <dgm:spPr/>
      <dgm:t>
        <a:bodyPr/>
        <a:lstStyle/>
        <a:p>
          <a:endParaRPr lang="zh-CN" altLang="en-US"/>
        </a:p>
      </dgm:t>
    </dgm:pt>
    <dgm:pt modelId="{CC8EFD90-BEA0-4EA9-97DD-5F765FE5286E}" type="sibTrans" cxnId="{0422DD21-7249-476C-987D-F4E90BD80AC6}">
      <dgm:prSet/>
      <dgm:spPr/>
      <dgm:t>
        <a:bodyPr/>
        <a:lstStyle/>
        <a:p>
          <a:endParaRPr lang="zh-CN" altLang="en-US"/>
        </a:p>
      </dgm:t>
    </dgm:pt>
    <dgm:pt modelId="{77E443A2-08D0-4C01-B20A-9C99B7B24D15}" type="pres">
      <dgm:prSet presAssocID="{E267EBEB-59DB-4556-B30E-10C3AFA74A84}" presName="Name0" presStyleCnt="0">
        <dgm:presLayoutVars>
          <dgm:chPref val="1"/>
          <dgm:dir/>
          <dgm:animOne val="branch"/>
          <dgm:animLvl val="lvl"/>
          <dgm:resizeHandles val="exact"/>
        </dgm:presLayoutVars>
      </dgm:prSet>
      <dgm:spPr/>
    </dgm:pt>
    <dgm:pt modelId="{59B74EBB-FE2E-451C-9A06-CA7276904E59}" type="pres">
      <dgm:prSet presAssocID="{827D2854-6D0E-463A-ACEF-DBFB15AB4572}" presName="root1" presStyleCnt="0"/>
      <dgm:spPr/>
    </dgm:pt>
    <dgm:pt modelId="{4AD77A6A-AD54-4E3C-A9C4-394F7CAC43A7}" type="pres">
      <dgm:prSet presAssocID="{827D2854-6D0E-463A-ACEF-DBFB15AB4572}" presName="LevelOneTextNode" presStyleLbl="node0" presStyleIdx="0" presStyleCnt="1">
        <dgm:presLayoutVars>
          <dgm:chPref val="3"/>
        </dgm:presLayoutVars>
      </dgm:prSet>
      <dgm:spPr/>
    </dgm:pt>
    <dgm:pt modelId="{06A9201D-88F7-495E-B103-F82DA793360C}" type="pres">
      <dgm:prSet presAssocID="{827D2854-6D0E-463A-ACEF-DBFB15AB4572}" presName="level2hierChild" presStyleCnt="0"/>
      <dgm:spPr/>
    </dgm:pt>
    <dgm:pt modelId="{745A96FD-99AB-435F-AE07-59179E7409FA}" type="pres">
      <dgm:prSet presAssocID="{5D3B5036-C491-4C41-BF81-BC66D40E81CD}" presName="conn2-1" presStyleLbl="parChTrans1D2" presStyleIdx="0" presStyleCnt="3"/>
      <dgm:spPr/>
    </dgm:pt>
    <dgm:pt modelId="{D5FE7DE6-45C1-4D90-A03E-3369C8B4B8A6}" type="pres">
      <dgm:prSet presAssocID="{5D3B5036-C491-4C41-BF81-BC66D40E81CD}" presName="connTx" presStyleLbl="parChTrans1D2" presStyleIdx="0" presStyleCnt="3"/>
      <dgm:spPr/>
    </dgm:pt>
    <dgm:pt modelId="{EA1EFCE2-939B-4E3F-9F02-4E732D553132}" type="pres">
      <dgm:prSet presAssocID="{C024651F-BC73-4150-8CAA-5DCE8BBF4ED6}" presName="root2" presStyleCnt="0"/>
      <dgm:spPr/>
    </dgm:pt>
    <dgm:pt modelId="{B39A071A-57E0-4785-82AF-8E510A7CCBBC}" type="pres">
      <dgm:prSet presAssocID="{C024651F-BC73-4150-8CAA-5DCE8BBF4ED6}" presName="LevelTwoTextNode" presStyleLbl="node2" presStyleIdx="0" presStyleCnt="3" custScaleX="115879">
        <dgm:presLayoutVars>
          <dgm:chPref val="3"/>
        </dgm:presLayoutVars>
      </dgm:prSet>
      <dgm:spPr/>
    </dgm:pt>
    <dgm:pt modelId="{EE17CFC6-4DFE-447D-BEF5-82C53C5202F5}" type="pres">
      <dgm:prSet presAssocID="{C024651F-BC73-4150-8CAA-5DCE8BBF4ED6}" presName="level3hierChild" presStyleCnt="0"/>
      <dgm:spPr/>
    </dgm:pt>
    <dgm:pt modelId="{23BECBA3-303F-48AF-AA9F-5DECCD47DD75}" type="pres">
      <dgm:prSet presAssocID="{A4D611F3-2522-41C9-BC7C-D905BB8B112E}" presName="conn2-1" presStyleLbl="parChTrans1D2" presStyleIdx="1" presStyleCnt="3"/>
      <dgm:spPr/>
    </dgm:pt>
    <dgm:pt modelId="{A72C6487-DD37-4974-99F7-F74038515EDA}" type="pres">
      <dgm:prSet presAssocID="{A4D611F3-2522-41C9-BC7C-D905BB8B112E}" presName="connTx" presStyleLbl="parChTrans1D2" presStyleIdx="1" presStyleCnt="3"/>
      <dgm:spPr/>
    </dgm:pt>
    <dgm:pt modelId="{D87C10F1-7874-4B1A-9D53-E12D7DBE288E}" type="pres">
      <dgm:prSet presAssocID="{98F0838F-A95F-4BBE-8419-F27C6175D4B5}" presName="root2" presStyleCnt="0"/>
      <dgm:spPr/>
    </dgm:pt>
    <dgm:pt modelId="{24DA6BF5-3705-4945-BE95-DE82F0EDB993}" type="pres">
      <dgm:prSet presAssocID="{98F0838F-A95F-4BBE-8419-F27C6175D4B5}" presName="LevelTwoTextNode" presStyleLbl="node2" presStyleIdx="1" presStyleCnt="3" custScaleX="115879">
        <dgm:presLayoutVars>
          <dgm:chPref val="3"/>
        </dgm:presLayoutVars>
      </dgm:prSet>
      <dgm:spPr/>
    </dgm:pt>
    <dgm:pt modelId="{698F5398-20D3-47FE-8247-FA662486BC5D}" type="pres">
      <dgm:prSet presAssocID="{98F0838F-A95F-4BBE-8419-F27C6175D4B5}" presName="level3hierChild" presStyleCnt="0"/>
      <dgm:spPr/>
    </dgm:pt>
    <dgm:pt modelId="{38F74C7A-8C56-4028-87AF-D8B3412FA94E}" type="pres">
      <dgm:prSet presAssocID="{82B792C1-E929-4A89-ADA3-9A7788A17395}" presName="conn2-1" presStyleLbl="parChTrans1D2" presStyleIdx="2" presStyleCnt="3"/>
      <dgm:spPr/>
    </dgm:pt>
    <dgm:pt modelId="{D3ABAD9B-A240-4FC2-89F6-78070183DA3A}" type="pres">
      <dgm:prSet presAssocID="{82B792C1-E929-4A89-ADA3-9A7788A17395}" presName="connTx" presStyleLbl="parChTrans1D2" presStyleIdx="2" presStyleCnt="3"/>
      <dgm:spPr/>
    </dgm:pt>
    <dgm:pt modelId="{AF7C9443-37B3-4B95-8F4B-98E07C88F83C}" type="pres">
      <dgm:prSet presAssocID="{C1FDD7F6-0843-4E7B-9200-A34A963F0647}" presName="root2" presStyleCnt="0"/>
      <dgm:spPr/>
    </dgm:pt>
    <dgm:pt modelId="{47837DE1-39C0-4210-A902-124BBB44DEED}" type="pres">
      <dgm:prSet presAssocID="{C1FDD7F6-0843-4E7B-9200-A34A963F0647}" presName="LevelTwoTextNode" presStyleLbl="node2" presStyleIdx="2" presStyleCnt="3" custScaleX="113463">
        <dgm:presLayoutVars>
          <dgm:chPref val="3"/>
        </dgm:presLayoutVars>
      </dgm:prSet>
      <dgm:spPr/>
    </dgm:pt>
    <dgm:pt modelId="{53C653C4-34D7-4723-94EA-26CBC6A691CA}" type="pres">
      <dgm:prSet presAssocID="{C1FDD7F6-0843-4E7B-9200-A34A963F0647}" presName="level3hierChild" presStyleCnt="0"/>
      <dgm:spPr/>
    </dgm:pt>
  </dgm:ptLst>
  <dgm:cxnLst>
    <dgm:cxn modelId="{053E8C02-782A-4B7F-8BB9-C84BDC940A93}" type="presOf" srcId="{5D3B5036-C491-4C41-BF81-BC66D40E81CD}" destId="{745A96FD-99AB-435F-AE07-59179E7409FA}" srcOrd="0" destOrd="0" presId="urn:microsoft.com/office/officeart/2008/layout/HorizontalMultiLevelHierarchy"/>
    <dgm:cxn modelId="{44C6520D-8929-4E42-A87C-B6014832F29E}" srcId="{E267EBEB-59DB-4556-B30E-10C3AFA74A84}" destId="{827D2854-6D0E-463A-ACEF-DBFB15AB4572}" srcOrd="0" destOrd="0" parTransId="{6C06D376-B5B2-4FDA-A23F-C7E9A21D9FC1}" sibTransId="{FF768BCD-118E-4D5E-89E8-21908E2F02F6}"/>
    <dgm:cxn modelId="{0422DD21-7249-476C-987D-F4E90BD80AC6}" srcId="{827D2854-6D0E-463A-ACEF-DBFB15AB4572}" destId="{C1FDD7F6-0843-4E7B-9200-A34A963F0647}" srcOrd="2" destOrd="0" parTransId="{82B792C1-E929-4A89-ADA3-9A7788A17395}" sibTransId="{CC8EFD90-BEA0-4EA9-97DD-5F765FE5286E}"/>
    <dgm:cxn modelId="{4102A034-A141-49AB-9BC6-CFAED1A6C3F5}" type="presOf" srcId="{C024651F-BC73-4150-8CAA-5DCE8BBF4ED6}" destId="{B39A071A-57E0-4785-82AF-8E510A7CCBBC}" srcOrd="0" destOrd="0" presId="urn:microsoft.com/office/officeart/2008/layout/HorizontalMultiLevelHierarchy"/>
    <dgm:cxn modelId="{3E73295D-2745-4928-B456-3B4B0CB28D16}" type="presOf" srcId="{C1FDD7F6-0843-4E7B-9200-A34A963F0647}" destId="{47837DE1-39C0-4210-A902-124BBB44DEED}" srcOrd="0" destOrd="0" presId="urn:microsoft.com/office/officeart/2008/layout/HorizontalMultiLevelHierarchy"/>
    <dgm:cxn modelId="{EB76A742-057B-4E24-8F3B-A4B2FB4B263C}" type="presOf" srcId="{E267EBEB-59DB-4556-B30E-10C3AFA74A84}" destId="{77E443A2-08D0-4C01-B20A-9C99B7B24D15}" srcOrd="0" destOrd="0" presId="urn:microsoft.com/office/officeart/2008/layout/HorizontalMultiLevelHierarchy"/>
    <dgm:cxn modelId="{E4ABBE65-76CC-4379-B70F-83142077D992}" type="presOf" srcId="{A4D611F3-2522-41C9-BC7C-D905BB8B112E}" destId="{A72C6487-DD37-4974-99F7-F74038515EDA}" srcOrd="1" destOrd="0" presId="urn:microsoft.com/office/officeart/2008/layout/HorizontalMultiLevelHierarchy"/>
    <dgm:cxn modelId="{484DCE45-A21F-445E-ADD4-648F918DFF90}" type="presOf" srcId="{98F0838F-A95F-4BBE-8419-F27C6175D4B5}" destId="{24DA6BF5-3705-4945-BE95-DE82F0EDB993}" srcOrd="0" destOrd="0" presId="urn:microsoft.com/office/officeart/2008/layout/HorizontalMultiLevelHierarchy"/>
    <dgm:cxn modelId="{04E0BB6F-2E05-460F-9C4E-BB58BDC76D76}" srcId="{827D2854-6D0E-463A-ACEF-DBFB15AB4572}" destId="{98F0838F-A95F-4BBE-8419-F27C6175D4B5}" srcOrd="1" destOrd="0" parTransId="{A4D611F3-2522-41C9-BC7C-D905BB8B112E}" sibTransId="{6BA0F39E-E304-4912-A324-641CB5B0B6D6}"/>
    <dgm:cxn modelId="{F5950182-BB4F-4765-BA38-A023B7E275DD}" type="presOf" srcId="{A4D611F3-2522-41C9-BC7C-D905BB8B112E}" destId="{23BECBA3-303F-48AF-AA9F-5DECCD47DD75}" srcOrd="0" destOrd="0" presId="urn:microsoft.com/office/officeart/2008/layout/HorizontalMultiLevelHierarchy"/>
    <dgm:cxn modelId="{82DF3A9A-4E28-481F-9EBC-21C8F9510336}" type="presOf" srcId="{827D2854-6D0E-463A-ACEF-DBFB15AB4572}" destId="{4AD77A6A-AD54-4E3C-A9C4-394F7CAC43A7}" srcOrd="0" destOrd="0" presId="urn:microsoft.com/office/officeart/2008/layout/HorizontalMultiLevelHierarchy"/>
    <dgm:cxn modelId="{5F7388A0-D2AA-4D91-B397-67D068A37A81}" srcId="{827D2854-6D0E-463A-ACEF-DBFB15AB4572}" destId="{C024651F-BC73-4150-8CAA-5DCE8BBF4ED6}" srcOrd="0" destOrd="0" parTransId="{5D3B5036-C491-4C41-BF81-BC66D40E81CD}" sibTransId="{F0A210FE-8404-4C92-80CB-C33A4467270E}"/>
    <dgm:cxn modelId="{3BFB87AD-2691-4D7D-B348-3BE506D16270}" type="presOf" srcId="{5D3B5036-C491-4C41-BF81-BC66D40E81CD}" destId="{D5FE7DE6-45C1-4D90-A03E-3369C8B4B8A6}" srcOrd="1" destOrd="0" presId="urn:microsoft.com/office/officeart/2008/layout/HorizontalMultiLevelHierarchy"/>
    <dgm:cxn modelId="{5B45F6DA-373D-4AED-A9A2-40545A579840}" type="presOf" srcId="{82B792C1-E929-4A89-ADA3-9A7788A17395}" destId="{38F74C7A-8C56-4028-87AF-D8B3412FA94E}" srcOrd="0" destOrd="0" presId="urn:microsoft.com/office/officeart/2008/layout/HorizontalMultiLevelHierarchy"/>
    <dgm:cxn modelId="{20599CE0-8B29-4465-AC62-C4D6E7005315}" type="presOf" srcId="{82B792C1-E929-4A89-ADA3-9A7788A17395}" destId="{D3ABAD9B-A240-4FC2-89F6-78070183DA3A}" srcOrd="1" destOrd="0" presId="urn:microsoft.com/office/officeart/2008/layout/HorizontalMultiLevelHierarchy"/>
    <dgm:cxn modelId="{879E3D80-134D-4AE3-9949-BE1259B3F818}" type="presParOf" srcId="{77E443A2-08D0-4C01-B20A-9C99B7B24D15}" destId="{59B74EBB-FE2E-451C-9A06-CA7276904E59}" srcOrd="0" destOrd="0" presId="urn:microsoft.com/office/officeart/2008/layout/HorizontalMultiLevelHierarchy"/>
    <dgm:cxn modelId="{8FEEDD59-DACA-43AB-BD63-25C8144C4D16}" type="presParOf" srcId="{59B74EBB-FE2E-451C-9A06-CA7276904E59}" destId="{4AD77A6A-AD54-4E3C-A9C4-394F7CAC43A7}" srcOrd="0" destOrd="0" presId="urn:microsoft.com/office/officeart/2008/layout/HorizontalMultiLevelHierarchy"/>
    <dgm:cxn modelId="{02A4FB3E-DFFE-4852-9C64-FCDA0946C23C}" type="presParOf" srcId="{59B74EBB-FE2E-451C-9A06-CA7276904E59}" destId="{06A9201D-88F7-495E-B103-F82DA793360C}" srcOrd="1" destOrd="0" presId="urn:microsoft.com/office/officeart/2008/layout/HorizontalMultiLevelHierarchy"/>
    <dgm:cxn modelId="{6CDFC5D6-468B-4373-BC38-3532AD16AC12}" type="presParOf" srcId="{06A9201D-88F7-495E-B103-F82DA793360C}" destId="{745A96FD-99AB-435F-AE07-59179E7409FA}" srcOrd="0" destOrd="0" presId="urn:microsoft.com/office/officeart/2008/layout/HorizontalMultiLevelHierarchy"/>
    <dgm:cxn modelId="{85DA9D42-1A01-43EA-84A2-56A328318C9B}" type="presParOf" srcId="{745A96FD-99AB-435F-AE07-59179E7409FA}" destId="{D5FE7DE6-45C1-4D90-A03E-3369C8B4B8A6}" srcOrd="0" destOrd="0" presId="urn:microsoft.com/office/officeart/2008/layout/HorizontalMultiLevelHierarchy"/>
    <dgm:cxn modelId="{668AD64E-758C-45B7-AB3A-16031B523B57}" type="presParOf" srcId="{06A9201D-88F7-495E-B103-F82DA793360C}" destId="{EA1EFCE2-939B-4E3F-9F02-4E732D553132}" srcOrd="1" destOrd="0" presId="urn:microsoft.com/office/officeart/2008/layout/HorizontalMultiLevelHierarchy"/>
    <dgm:cxn modelId="{A9996942-669D-4763-BEC8-430F657AABCE}" type="presParOf" srcId="{EA1EFCE2-939B-4E3F-9F02-4E732D553132}" destId="{B39A071A-57E0-4785-82AF-8E510A7CCBBC}" srcOrd="0" destOrd="0" presId="urn:microsoft.com/office/officeart/2008/layout/HorizontalMultiLevelHierarchy"/>
    <dgm:cxn modelId="{8C6DCD08-DC95-477D-BD8A-018B2B9EFA9C}" type="presParOf" srcId="{EA1EFCE2-939B-4E3F-9F02-4E732D553132}" destId="{EE17CFC6-4DFE-447D-BEF5-82C53C5202F5}" srcOrd="1" destOrd="0" presId="urn:microsoft.com/office/officeart/2008/layout/HorizontalMultiLevelHierarchy"/>
    <dgm:cxn modelId="{537B5A8D-7079-49C7-859C-A9164894DB73}" type="presParOf" srcId="{06A9201D-88F7-495E-B103-F82DA793360C}" destId="{23BECBA3-303F-48AF-AA9F-5DECCD47DD75}" srcOrd="2" destOrd="0" presId="urn:microsoft.com/office/officeart/2008/layout/HorizontalMultiLevelHierarchy"/>
    <dgm:cxn modelId="{2EEE980F-1EE0-48F6-BD11-A8F9473250A4}" type="presParOf" srcId="{23BECBA3-303F-48AF-AA9F-5DECCD47DD75}" destId="{A72C6487-DD37-4974-99F7-F74038515EDA}" srcOrd="0" destOrd="0" presId="urn:microsoft.com/office/officeart/2008/layout/HorizontalMultiLevelHierarchy"/>
    <dgm:cxn modelId="{B73F658D-46DE-4D54-866C-A3B70BE84F3E}" type="presParOf" srcId="{06A9201D-88F7-495E-B103-F82DA793360C}" destId="{D87C10F1-7874-4B1A-9D53-E12D7DBE288E}" srcOrd="3" destOrd="0" presId="urn:microsoft.com/office/officeart/2008/layout/HorizontalMultiLevelHierarchy"/>
    <dgm:cxn modelId="{89062787-5393-41D7-8E00-70F52428530F}" type="presParOf" srcId="{D87C10F1-7874-4B1A-9D53-E12D7DBE288E}" destId="{24DA6BF5-3705-4945-BE95-DE82F0EDB993}" srcOrd="0" destOrd="0" presId="urn:microsoft.com/office/officeart/2008/layout/HorizontalMultiLevelHierarchy"/>
    <dgm:cxn modelId="{796B69DD-05E8-4EB6-8667-1E5F31F39830}" type="presParOf" srcId="{D87C10F1-7874-4B1A-9D53-E12D7DBE288E}" destId="{698F5398-20D3-47FE-8247-FA662486BC5D}" srcOrd="1" destOrd="0" presId="urn:microsoft.com/office/officeart/2008/layout/HorizontalMultiLevelHierarchy"/>
    <dgm:cxn modelId="{7D15E335-60AD-4031-AED4-D0D3B0EE8F2F}" type="presParOf" srcId="{06A9201D-88F7-495E-B103-F82DA793360C}" destId="{38F74C7A-8C56-4028-87AF-D8B3412FA94E}" srcOrd="4" destOrd="0" presId="urn:microsoft.com/office/officeart/2008/layout/HorizontalMultiLevelHierarchy"/>
    <dgm:cxn modelId="{8E06EF87-1472-4FA7-8A19-1F4D11A87A8D}" type="presParOf" srcId="{38F74C7A-8C56-4028-87AF-D8B3412FA94E}" destId="{D3ABAD9B-A240-4FC2-89F6-78070183DA3A}" srcOrd="0" destOrd="0" presId="urn:microsoft.com/office/officeart/2008/layout/HorizontalMultiLevelHierarchy"/>
    <dgm:cxn modelId="{39C4EC83-A457-4440-B3D9-A3065AC9F9BA}" type="presParOf" srcId="{06A9201D-88F7-495E-B103-F82DA793360C}" destId="{AF7C9443-37B3-4B95-8F4B-98E07C88F83C}" srcOrd="5" destOrd="0" presId="urn:microsoft.com/office/officeart/2008/layout/HorizontalMultiLevelHierarchy"/>
    <dgm:cxn modelId="{B3F185C2-9461-452F-A63E-E5672F2D5C3E}" type="presParOf" srcId="{AF7C9443-37B3-4B95-8F4B-98E07C88F83C}" destId="{47837DE1-39C0-4210-A902-124BBB44DEED}" srcOrd="0" destOrd="0" presId="urn:microsoft.com/office/officeart/2008/layout/HorizontalMultiLevelHierarchy"/>
    <dgm:cxn modelId="{9D4A5085-E37A-495F-9C9D-C3301036D337}" type="presParOf" srcId="{AF7C9443-37B3-4B95-8F4B-98E07C88F83C}" destId="{53C653C4-34D7-4723-94EA-26CBC6A691CA}"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00B08B-563A-4530-B9A1-65D59F82F6F6}">
      <dsp:nvSpPr>
        <dsp:cNvPr id="0" name=""/>
        <dsp:cNvSpPr/>
      </dsp:nvSpPr>
      <dsp:spPr>
        <a:xfrm>
          <a:off x="0" y="1021081"/>
          <a:ext cx="739848" cy="28994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项目建议书阶段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21669" y="1042750"/>
        <a:ext cx="696510" cy="2856080"/>
      </dsp:txXfrm>
    </dsp:sp>
    <dsp:sp modelId="{8B6FC919-CBA8-4872-ABF4-76AA8814784B}">
      <dsp:nvSpPr>
        <dsp:cNvPr id="0" name=""/>
        <dsp:cNvSpPr/>
      </dsp:nvSpPr>
      <dsp:spPr>
        <a:xfrm>
          <a:off x="814633" y="2379049"/>
          <a:ext cx="158542"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814633" y="2415745"/>
        <a:ext cx="110979" cy="110090"/>
      </dsp:txXfrm>
    </dsp:sp>
    <dsp:sp modelId="{D217EB74-AE7E-4FCF-A8CB-DC6F3596C55B}">
      <dsp:nvSpPr>
        <dsp:cNvPr id="0" name=""/>
        <dsp:cNvSpPr/>
      </dsp:nvSpPr>
      <dsp:spPr>
        <a:xfrm>
          <a:off x="1038986" y="1021070"/>
          <a:ext cx="739848" cy="2899440"/>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solidFill>
                <a:schemeClr val="tx2"/>
              </a:solidFill>
              <a:latin typeface="方正粗圆简体" panose="03000509000000000000" pitchFamily="65" charset="-122"/>
              <a:ea typeface="方正粗圆简体" panose="03000509000000000000" pitchFamily="65" charset="-122"/>
            </a:rPr>
            <a:t>可行性研究报告阶段</a:t>
          </a:r>
        </a:p>
      </dsp:txBody>
      <dsp:txXfrm>
        <a:off x="1060655" y="1042739"/>
        <a:ext cx="696510" cy="2856102"/>
      </dsp:txXfrm>
    </dsp:sp>
    <dsp:sp modelId="{2748E06C-AADA-4075-A9F3-A992D4841827}">
      <dsp:nvSpPr>
        <dsp:cNvPr id="0" name=""/>
        <dsp:cNvSpPr/>
      </dsp:nvSpPr>
      <dsp:spPr>
        <a:xfrm>
          <a:off x="1852819"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1852819" y="2415745"/>
        <a:ext cx="109793" cy="110090"/>
      </dsp:txXfrm>
    </dsp:sp>
    <dsp:sp modelId="{3576A137-F724-4B74-ABE4-E1596EE83181}">
      <dsp:nvSpPr>
        <dsp:cNvPr id="0" name=""/>
        <dsp:cNvSpPr/>
      </dsp:nvSpPr>
      <dsp:spPr>
        <a:xfrm>
          <a:off x="2074774"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初步设计文件阶段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2096443" y="1039400"/>
        <a:ext cx="696510" cy="2862780"/>
      </dsp:txXfrm>
    </dsp:sp>
    <dsp:sp modelId="{0CEF76B9-665D-4008-A076-599AB7283386}">
      <dsp:nvSpPr>
        <dsp:cNvPr id="0" name=""/>
        <dsp:cNvSpPr/>
      </dsp:nvSpPr>
      <dsp:spPr>
        <a:xfrm>
          <a:off x="2888608"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2888608" y="2415745"/>
        <a:ext cx="109793" cy="110090"/>
      </dsp:txXfrm>
    </dsp:sp>
    <dsp:sp modelId="{71379D2C-C0C6-49D2-8E2A-EE2EEF0699D4}">
      <dsp:nvSpPr>
        <dsp:cNvPr id="0" name=""/>
        <dsp:cNvSpPr/>
      </dsp:nvSpPr>
      <dsp:spPr>
        <a:xfrm>
          <a:off x="3110563" y="996904"/>
          <a:ext cx="739848" cy="2947772"/>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solidFill>
                <a:schemeClr val="tx2"/>
              </a:solidFill>
              <a:latin typeface="方正粗圆简体" panose="03000509000000000000" pitchFamily="65" charset="-122"/>
              <a:ea typeface="方正粗圆简体" panose="03000509000000000000" pitchFamily="65" charset="-122"/>
            </a:rPr>
            <a:t>扩初设计阶段（或有）</a:t>
          </a:r>
        </a:p>
      </dsp:txBody>
      <dsp:txXfrm>
        <a:off x="3132232" y="1018573"/>
        <a:ext cx="696510" cy="2904434"/>
      </dsp:txXfrm>
    </dsp:sp>
    <dsp:sp modelId="{19402ECD-DA70-4E8E-A589-D73E108D96B1}">
      <dsp:nvSpPr>
        <dsp:cNvPr id="0" name=""/>
        <dsp:cNvSpPr/>
      </dsp:nvSpPr>
      <dsp:spPr>
        <a:xfrm>
          <a:off x="3912952" y="2379049"/>
          <a:ext cx="132586"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3912952" y="2415745"/>
        <a:ext cx="92810" cy="110090"/>
      </dsp:txXfrm>
    </dsp:sp>
    <dsp:sp modelId="{B0FC9CE0-E399-4E81-8079-5ED55BC535D0}">
      <dsp:nvSpPr>
        <dsp:cNvPr id="0" name=""/>
        <dsp:cNvSpPr/>
      </dsp:nvSpPr>
      <dsp:spPr>
        <a:xfrm>
          <a:off x="4100575"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施工图设计阶段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4122244" y="1039400"/>
        <a:ext cx="696510" cy="2862780"/>
      </dsp:txXfrm>
    </dsp:sp>
    <dsp:sp modelId="{85FDD200-37E3-4039-A328-2D541A352209}">
      <dsp:nvSpPr>
        <dsp:cNvPr id="0" name=""/>
        <dsp:cNvSpPr/>
      </dsp:nvSpPr>
      <dsp:spPr>
        <a:xfrm>
          <a:off x="4914409"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4914409" y="2415745"/>
        <a:ext cx="109793" cy="110090"/>
      </dsp:txXfrm>
    </dsp:sp>
    <dsp:sp modelId="{5B094259-BFB6-4176-B270-179D4552B786}">
      <dsp:nvSpPr>
        <dsp:cNvPr id="0" name=""/>
        <dsp:cNvSpPr/>
      </dsp:nvSpPr>
      <dsp:spPr>
        <a:xfrm>
          <a:off x="5136364"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建设准备阶段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5158033" y="1039400"/>
        <a:ext cx="696510" cy="2862780"/>
      </dsp:txXfrm>
    </dsp:sp>
    <dsp:sp modelId="{1AD9FEE6-B615-4DEF-A7C5-942365409A0A}">
      <dsp:nvSpPr>
        <dsp:cNvPr id="0" name=""/>
        <dsp:cNvSpPr/>
      </dsp:nvSpPr>
      <dsp:spPr>
        <a:xfrm>
          <a:off x="5950197"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5950197" y="2415745"/>
        <a:ext cx="109793" cy="110090"/>
      </dsp:txXfrm>
    </dsp:sp>
    <dsp:sp modelId="{F15FC78B-8A01-4E4C-8116-B27C6AAAEFC4}">
      <dsp:nvSpPr>
        <dsp:cNvPr id="0" name=""/>
        <dsp:cNvSpPr/>
      </dsp:nvSpPr>
      <dsp:spPr>
        <a:xfrm>
          <a:off x="6172152"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建设实施阶</a:t>
          </a:r>
          <a:r>
            <a:rPr lang="zh-CN" altLang="en-US" sz="1800" kern="1200" dirty="0">
              <a:solidFill>
                <a:schemeClr val="tx2"/>
              </a:solidFill>
              <a:latin typeface="方正粗圆简体" panose="03000509000000000000" pitchFamily="65" charset="-122"/>
              <a:ea typeface="方正粗圆简体" panose="03000509000000000000" pitchFamily="65" charset="-122"/>
            </a:rPr>
            <a:t>段</a:t>
          </a:r>
        </a:p>
      </dsp:txBody>
      <dsp:txXfrm>
        <a:off x="6193821" y="1039400"/>
        <a:ext cx="696510" cy="2862780"/>
      </dsp:txXfrm>
    </dsp:sp>
    <dsp:sp modelId="{3BEB16D0-7DEA-4B02-8C00-6E7534203192}">
      <dsp:nvSpPr>
        <dsp:cNvPr id="0" name=""/>
        <dsp:cNvSpPr/>
      </dsp:nvSpPr>
      <dsp:spPr>
        <a:xfrm>
          <a:off x="6985986"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6985986" y="2415745"/>
        <a:ext cx="109793" cy="110090"/>
      </dsp:txXfrm>
    </dsp:sp>
    <dsp:sp modelId="{9E6FC750-AF32-4491-9039-C505A4E8DB93}">
      <dsp:nvSpPr>
        <dsp:cNvPr id="0" name=""/>
        <dsp:cNvSpPr/>
      </dsp:nvSpPr>
      <dsp:spPr>
        <a:xfrm>
          <a:off x="7207941"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竣工验收阶段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7229610" y="1039400"/>
        <a:ext cx="696510" cy="2862780"/>
      </dsp:txXfrm>
    </dsp:sp>
    <dsp:sp modelId="{45F88584-8D1B-4B9A-98D2-1FB03D01606A}">
      <dsp:nvSpPr>
        <dsp:cNvPr id="0" name=""/>
        <dsp:cNvSpPr/>
      </dsp:nvSpPr>
      <dsp:spPr>
        <a:xfrm>
          <a:off x="8021774"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8021774" y="2415745"/>
        <a:ext cx="109793" cy="110090"/>
      </dsp:txXfrm>
    </dsp:sp>
    <dsp:sp modelId="{7838246B-D75E-4CCF-A3D3-546B48487FD2}">
      <dsp:nvSpPr>
        <dsp:cNvPr id="0" name=""/>
        <dsp:cNvSpPr/>
      </dsp:nvSpPr>
      <dsp:spPr>
        <a:xfrm>
          <a:off x="8243729"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后评价阶段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8265398" y="1039400"/>
        <a:ext cx="696510" cy="286278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F74C7A-8C56-4028-87AF-D8B3412FA94E}">
      <dsp:nvSpPr>
        <dsp:cNvPr id="0" name=""/>
        <dsp:cNvSpPr/>
      </dsp:nvSpPr>
      <dsp:spPr>
        <a:xfrm>
          <a:off x="1224051" y="1894726"/>
          <a:ext cx="472317" cy="899995"/>
        </a:xfrm>
        <a:custGeom>
          <a:avLst/>
          <a:gdLst/>
          <a:ahLst/>
          <a:cxnLst/>
          <a:rect l="0" t="0" r="0" b="0"/>
          <a:pathLst>
            <a:path>
              <a:moveTo>
                <a:pt x="0" y="0"/>
              </a:moveTo>
              <a:lnTo>
                <a:pt x="236158" y="0"/>
              </a:lnTo>
              <a:lnTo>
                <a:pt x="236158" y="899995"/>
              </a:lnTo>
              <a:lnTo>
                <a:pt x="472317" y="89999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4800" y="2319313"/>
        <a:ext cx="50820" cy="50820"/>
      </dsp:txXfrm>
    </dsp:sp>
    <dsp:sp modelId="{23BECBA3-303F-48AF-AA9F-5DECCD47DD75}">
      <dsp:nvSpPr>
        <dsp:cNvPr id="0" name=""/>
        <dsp:cNvSpPr/>
      </dsp:nvSpPr>
      <dsp:spPr>
        <a:xfrm>
          <a:off x="1224051" y="1849006"/>
          <a:ext cx="472317" cy="91440"/>
        </a:xfrm>
        <a:custGeom>
          <a:avLst/>
          <a:gdLst/>
          <a:ahLst/>
          <a:cxnLst/>
          <a:rect l="0" t="0" r="0" b="0"/>
          <a:pathLst>
            <a:path>
              <a:moveTo>
                <a:pt x="0" y="45720"/>
              </a:moveTo>
              <a:lnTo>
                <a:pt x="472317"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48402" y="1882918"/>
        <a:ext cx="23615" cy="23615"/>
      </dsp:txXfrm>
    </dsp:sp>
    <dsp:sp modelId="{745A96FD-99AB-435F-AE07-59179E7409FA}">
      <dsp:nvSpPr>
        <dsp:cNvPr id="0" name=""/>
        <dsp:cNvSpPr/>
      </dsp:nvSpPr>
      <dsp:spPr>
        <a:xfrm>
          <a:off x="1224051" y="994731"/>
          <a:ext cx="472317" cy="899995"/>
        </a:xfrm>
        <a:custGeom>
          <a:avLst/>
          <a:gdLst/>
          <a:ahLst/>
          <a:cxnLst/>
          <a:rect l="0" t="0" r="0" b="0"/>
          <a:pathLst>
            <a:path>
              <a:moveTo>
                <a:pt x="0" y="899995"/>
              </a:moveTo>
              <a:lnTo>
                <a:pt x="236158" y="899995"/>
              </a:lnTo>
              <a:lnTo>
                <a:pt x="236158" y="0"/>
              </a:lnTo>
              <a:lnTo>
                <a:pt x="472317"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434800" y="1419318"/>
        <a:ext cx="50820" cy="50820"/>
      </dsp:txXfrm>
    </dsp:sp>
    <dsp:sp modelId="{4AD77A6A-AD54-4E3C-A9C4-394F7CAC43A7}">
      <dsp:nvSpPr>
        <dsp:cNvPr id="0" name=""/>
        <dsp:cNvSpPr/>
      </dsp:nvSpPr>
      <dsp:spPr>
        <a:xfrm rot="16200000">
          <a:off x="-1030673" y="1534728"/>
          <a:ext cx="3789453" cy="7199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zh-CN" altLang="en-US" sz="3600" kern="1200" dirty="0">
              <a:latin typeface="隶书" panose="02010509060101010101" pitchFamily="49" charset="-122"/>
              <a:ea typeface="隶书" panose="02010509060101010101" pitchFamily="49" charset="-122"/>
            </a:rPr>
            <a:t>按限价模式</a:t>
          </a:r>
        </a:p>
      </dsp:txBody>
      <dsp:txXfrm>
        <a:off x="-1030673" y="1534728"/>
        <a:ext cx="3789453" cy="719996"/>
      </dsp:txXfrm>
    </dsp:sp>
    <dsp:sp modelId="{B39A071A-57E0-4785-82AF-8E510A7CCBBC}">
      <dsp:nvSpPr>
        <dsp:cNvPr id="0" name=""/>
        <dsp:cNvSpPr/>
      </dsp:nvSpPr>
      <dsp:spPr>
        <a:xfrm>
          <a:off x="1696368" y="634733"/>
          <a:ext cx="2912143" cy="7199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latin typeface="华文新魏" panose="02010800040101010101" pitchFamily="2" charset="-122"/>
              <a:ea typeface="华文新魏" panose="02010800040101010101" pitchFamily="2" charset="-122"/>
            </a:rPr>
            <a:t>限定总价合同</a:t>
          </a:r>
        </a:p>
      </dsp:txBody>
      <dsp:txXfrm>
        <a:off x="1696368" y="634733"/>
        <a:ext cx="2912143" cy="719996"/>
      </dsp:txXfrm>
    </dsp:sp>
    <dsp:sp modelId="{24DA6BF5-3705-4945-BE95-DE82F0EDB993}">
      <dsp:nvSpPr>
        <dsp:cNvPr id="0" name=""/>
        <dsp:cNvSpPr/>
      </dsp:nvSpPr>
      <dsp:spPr>
        <a:xfrm>
          <a:off x="1696368" y="1534728"/>
          <a:ext cx="2912143" cy="7199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latin typeface="华文新魏" panose="02010800040101010101" pitchFamily="2" charset="-122"/>
              <a:ea typeface="华文新魏" panose="02010800040101010101" pitchFamily="2" charset="-122"/>
            </a:rPr>
            <a:t>按实结算合同</a:t>
          </a:r>
        </a:p>
      </dsp:txBody>
      <dsp:txXfrm>
        <a:off x="1696368" y="1534728"/>
        <a:ext cx="2912143" cy="719996"/>
      </dsp:txXfrm>
    </dsp:sp>
    <dsp:sp modelId="{47837DE1-39C0-4210-A902-124BBB44DEED}">
      <dsp:nvSpPr>
        <dsp:cNvPr id="0" name=""/>
        <dsp:cNvSpPr/>
      </dsp:nvSpPr>
      <dsp:spPr>
        <a:xfrm>
          <a:off x="1696368" y="2434723"/>
          <a:ext cx="2912143" cy="7199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latin typeface="华文新魏" panose="02010800040101010101" pitchFamily="2" charset="-122"/>
              <a:ea typeface="华文新魏" panose="02010800040101010101" pitchFamily="2" charset="-122"/>
            </a:rPr>
            <a:t>按实结算</a:t>
          </a:r>
          <a:r>
            <a:rPr lang="en-US" altLang="zh-CN" sz="2900" kern="1200" dirty="0">
              <a:latin typeface="华文新魏" panose="02010800040101010101" pitchFamily="2" charset="-122"/>
              <a:ea typeface="华文新魏" panose="02010800040101010101" pitchFamily="2" charset="-122"/>
            </a:rPr>
            <a:t>+</a:t>
          </a:r>
          <a:r>
            <a:rPr lang="zh-CN" altLang="en-US" sz="2900" kern="1200" dirty="0">
              <a:latin typeface="华文新魏" panose="02010800040101010101" pitchFamily="2" charset="-122"/>
              <a:ea typeface="华文新魏" panose="02010800040101010101" pitchFamily="2" charset="-122"/>
            </a:rPr>
            <a:t>分成</a:t>
          </a:r>
        </a:p>
      </dsp:txBody>
      <dsp:txXfrm>
        <a:off x="1696368" y="2434723"/>
        <a:ext cx="2912143" cy="71999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64119-672B-4265-AAEA-C876C33CB706}">
      <dsp:nvSpPr>
        <dsp:cNvPr id="0" name=""/>
        <dsp:cNvSpPr/>
      </dsp:nvSpPr>
      <dsp:spPr>
        <a:xfrm>
          <a:off x="0" y="593131"/>
          <a:ext cx="8496944"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235A19-5DCF-4075-B444-A37588C66C20}">
      <dsp:nvSpPr>
        <dsp:cNvPr id="0" name=""/>
        <dsp:cNvSpPr/>
      </dsp:nvSpPr>
      <dsp:spPr>
        <a:xfrm>
          <a:off x="424847" y="209371"/>
          <a:ext cx="594786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815" tIns="0" rIns="224815" bIns="0" numCol="1" spcCol="1270" anchor="ctr" anchorCtr="0">
          <a:noAutofit/>
        </a:bodyPr>
        <a:lstStyle/>
        <a:p>
          <a:pPr marL="0" lvl="0" indent="0" algn="l" defTabSz="1155700">
            <a:lnSpc>
              <a:spcPct val="90000"/>
            </a:lnSpc>
            <a:spcBef>
              <a:spcPct val="0"/>
            </a:spcBef>
            <a:spcAft>
              <a:spcPct val="35000"/>
            </a:spcAft>
            <a:buNone/>
          </a:pPr>
          <a:r>
            <a:rPr lang="zh-CN" altLang="en-US" sz="2600" kern="1200" dirty="0">
              <a:latin typeface="微软雅黑" panose="020B0503020204020204" pitchFamily="34" charset="-122"/>
              <a:ea typeface="微软雅黑" panose="020B0503020204020204" pitchFamily="34" charset="-122"/>
            </a:rPr>
            <a:t>控制总价合同的概算编制精确度差</a:t>
          </a:r>
        </a:p>
      </dsp:txBody>
      <dsp:txXfrm>
        <a:off x="462314" y="246838"/>
        <a:ext cx="5872926" cy="692586"/>
      </dsp:txXfrm>
    </dsp:sp>
    <dsp:sp modelId="{7237334A-0BF3-43C2-B29F-3379D54E2CDD}">
      <dsp:nvSpPr>
        <dsp:cNvPr id="0" name=""/>
        <dsp:cNvSpPr/>
      </dsp:nvSpPr>
      <dsp:spPr>
        <a:xfrm>
          <a:off x="0" y="1772492"/>
          <a:ext cx="8496944"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C6A078-5628-41C2-8AF1-DD3E98051375}">
      <dsp:nvSpPr>
        <dsp:cNvPr id="0" name=""/>
        <dsp:cNvSpPr/>
      </dsp:nvSpPr>
      <dsp:spPr>
        <a:xfrm>
          <a:off x="424847" y="1388732"/>
          <a:ext cx="594786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815" tIns="0" rIns="224815" bIns="0" numCol="1" spcCol="1270" anchor="ctr" anchorCtr="0">
          <a:noAutofit/>
        </a:bodyPr>
        <a:lstStyle/>
        <a:p>
          <a:pPr marL="0" lvl="0" indent="0" algn="l" defTabSz="1155700">
            <a:lnSpc>
              <a:spcPct val="90000"/>
            </a:lnSpc>
            <a:spcBef>
              <a:spcPct val="0"/>
            </a:spcBef>
            <a:spcAft>
              <a:spcPct val="35000"/>
            </a:spcAft>
            <a:buNone/>
          </a:pPr>
          <a:r>
            <a:rPr lang="zh-CN" altLang="en-US" sz="2600" kern="1200" dirty="0">
              <a:latin typeface="微软雅黑" panose="020B0503020204020204" pitchFamily="34" charset="-122"/>
              <a:ea typeface="微软雅黑" panose="020B0503020204020204" pitchFamily="34" charset="-122"/>
            </a:rPr>
            <a:t>总价合同价格对要素的风险不明确</a:t>
          </a:r>
        </a:p>
      </dsp:txBody>
      <dsp:txXfrm>
        <a:off x="462314" y="1426199"/>
        <a:ext cx="5872926" cy="692586"/>
      </dsp:txXfrm>
    </dsp:sp>
    <dsp:sp modelId="{78EA54E2-FE60-465B-AF5B-E68624C0855E}">
      <dsp:nvSpPr>
        <dsp:cNvPr id="0" name=""/>
        <dsp:cNvSpPr/>
      </dsp:nvSpPr>
      <dsp:spPr>
        <a:xfrm>
          <a:off x="0" y="2951852"/>
          <a:ext cx="8496944"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2C5A28-BF2C-496E-87F6-FEAE13C0F6D4}">
      <dsp:nvSpPr>
        <dsp:cNvPr id="0" name=""/>
        <dsp:cNvSpPr/>
      </dsp:nvSpPr>
      <dsp:spPr>
        <a:xfrm>
          <a:off x="424847" y="2568092"/>
          <a:ext cx="594786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815" tIns="0" rIns="224815" bIns="0" numCol="1" spcCol="1270" anchor="ctr" anchorCtr="0">
          <a:noAutofit/>
        </a:bodyPr>
        <a:lstStyle/>
        <a:p>
          <a:pPr marL="0" lvl="0" indent="0" algn="l" defTabSz="1155700">
            <a:lnSpc>
              <a:spcPct val="90000"/>
            </a:lnSpc>
            <a:spcBef>
              <a:spcPct val="0"/>
            </a:spcBef>
            <a:spcAft>
              <a:spcPct val="35000"/>
            </a:spcAft>
            <a:buNone/>
          </a:pPr>
          <a:r>
            <a:rPr lang="zh-CN" altLang="en-US" sz="2600" kern="1200" dirty="0">
              <a:latin typeface="微软雅黑" panose="020B0503020204020204" pitchFamily="34" charset="-122"/>
              <a:ea typeface="微软雅黑" panose="020B0503020204020204" pitchFamily="34" charset="-122"/>
            </a:rPr>
            <a:t>对工程具体的实施内容、要求不明确</a:t>
          </a:r>
        </a:p>
      </dsp:txBody>
      <dsp:txXfrm>
        <a:off x="462314" y="2605559"/>
        <a:ext cx="5872926" cy="69258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64119-672B-4265-AAEA-C876C33CB706}">
      <dsp:nvSpPr>
        <dsp:cNvPr id="0" name=""/>
        <dsp:cNvSpPr/>
      </dsp:nvSpPr>
      <dsp:spPr>
        <a:xfrm>
          <a:off x="0" y="491971"/>
          <a:ext cx="8496944"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235A19-5DCF-4075-B444-A37588C66C20}">
      <dsp:nvSpPr>
        <dsp:cNvPr id="0" name=""/>
        <dsp:cNvSpPr/>
      </dsp:nvSpPr>
      <dsp:spPr>
        <a:xfrm>
          <a:off x="424847" y="78691"/>
          <a:ext cx="5947860"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815" tIns="0" rIns="224815" bIns="0" numCol="1" spcCol="1270" anchor="ctr" anchorCtr="0">
          <a:noAutofit/>
        </a:bodyPr>
        <a:lstStyle/>
        <a:p>
          <a:pPr marL="0" lvl="0" indent="0" algn="l" defTabSz="1244600">
            <a:lnSpc>
              <a:spcPct val="90000"/>
            </a:lnSpc>
            <a:spcBef>
              <a:spcPct val="0"/>
            </a:spcBef>
            <a:spcAft>
              <a:spcPct val="35000"/>
            </a:spcAft>
            <a:buNone/>
          </a:pPr>
          <a:r>
            <a:rPr lang="zh-CN" altLang="en-US" sz="2800" kern="1200" dirty="0">
              <a:latin typeface="微软雅黑" panose="020B0503020204020204" pitchFamily="34" charset="-122"/>
              <a:ea typeface="微软雅黑" panose="020B0503020204020204" pitchFamily="34" charset="-122"/>
              <a:cs typeface="Arial" panose="020B0604020202020204" pitchFamily="34" charset="0"/>
              <a:sym typeface="+mn-ea"/>
            </a:rPr>
            <a:t>工程计价重回了政府定价模式</a:t>
          </a:r>
          <a:endParaRPr lang="zh-CN" altLang="en-US" sz="2800" kern="1200" dirty="0">
            <a:latin typeface="微软雅黑" panose="020B0503020204020204" pitchFamily="34" charset="-122"/>
            <a:ea typeface="微软雅黑" panose="020B0503020204020204" pitchFamily="34" charset="-122"/>
          </a:endParaRPr>
        </a:p>
      </dsp:txBody>
      <dsp:txXfrm>
        <a:off x="465196" y="119040"/>
        <a:ext cx="5867162" cy="745862"/>
      </dsp:txXfrm>
    </dsp:sp>
    <dsp:sp modelId="{7237334A-0BF3-43C2-B29F-3379D54E2CDD}">
      <dsp:nvSpPr>
        <dsp:cNvPr id="0" name=""/>
        <dsp:cNvSpPr/>
      </dsp:nvSpPr>
      <dsp:spPr>
        <a:xfrm>
          <a:off x="0" y="1762052"/>
          <a:ext cx="8496944"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C6A078-5628-41C2-8AF1-DD3E98051375}">
      <dsp:nvSpPr>
        <dsp:cNvPr id="0" name=""/>
        <dsp:cNvSpPr/>
      </dsp:nvSpPr>
      <dsp:spPr>
        <a:xfrm>
          <a:off x="424847" y="1348771"/>
          <a:ext cx="5947860"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815" tIns="0" rIns="224815" bIns="0" numCol="1" spcCol="1270" anchor="ctr" anchorCtr="0">
          <a:noAutofit/>
        </a:bodyPr>
        <a:lstStyle/>
        <a:p>
          <a:pPr marL="0" lvl="0" indent="0" algn="l" defTabSz="1244600">
            <a:lnSpc>
              <a:spcPct val="90000"/>
            </a:lnSpc>
            <a:spcBef>
              <a:spcPct val="0"/>
            </a:spcBef>
            <a:spcAft>
              <a:spcPct val="35000"/>
            </a:spcAft>
            <a:buNone/>
          </a:pPr>
          <a:r>
            <a:rPr lang="zh-CN" altLang="en-US" sz="2800" kern="1200" dirty="0">
              <a:latin typeface="微软雅黑" panose="020B0503020204020204" pitchFamily="34" charset="-122"/>
              <a:ea typeface="微软雅黑" panose="020B0503020204020204" pitchFamily="34" charset="-122"/>
            </a:rPr>
            <a:t>不利于调动总承包单位优化积极性</a:t>
          </a:r>
        </a:p>
      </dsp:txBody>
      <dsp:txXfrm>
        <a:off x="465196" y="1389120"/>
        <a:ext cx="5867162" cy="745862"/>
      </dsp:txXfrm>
    </dsp:sp>
    <dsp:sp modelId="{78EA54E2-FE60-465B-AF5B-E68624C0855E}">
      <dsp:nvSpPr>
        <dsp:cNvPr id="0" name=""/>
        <dsp:cNvSpPr/>
      </dsp:nvSpPr>
      <dsp:spPr>
        <a:xfrm>
          <a:off x="0" y="3032132"/>
          <a:ext cx="8496944"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2C5A28-BF2C-496E-87F6-FEAE13C0F6D4}">
      <dsp:nvSpPr>
        <dsp:cNvPr id="0" name=""/>
        <dsp:cNvSpPr/>
      </dsp:nvSpPr>
      <dsp:spPr>
        <a:xfrm>
          <a:off x="424847" y="2618852"/>
          <a:ext cx="5947860"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815" tIns="0" rIns="224815" bIns="0" numCol="1" spcCol="1270" anchor="ctr" anchorCtr="0">
          <a:noAutofit/>
        </a:bodyPr>
        <a:lstStyle/>
        <a:p>
          <a:pPr marL="0" lvl="0" indent="0" algn="l" defTabSz="1244600">
            <a:lnSpc>
              <a:spcPct val="90000"/>
            </a:lnSpc>
            <a:spcBef>
              <a:spcPct val="0"/>
            </a:spcBef>
            <a:spcAft>
              <a:spcPct val="35000"/>
            </a:spcAft>
            <a:buNone/>
          </a:pPr>
          <a:r>
            <a:rPr lang="zh-CN" altLang="en-US" sz="2800" kern="1200" dirty="0">
              <a:latin typeface="微软雅黑" panose="020B0503020204020204" pitchFamily="34" charset="-122"/>
              <a:ea typeface="微软雅黑" panose="020B0503020204020204" pitchFamily="34" charset="-122"/>
            </a:rPr>
            <a:t>建设单位工作量并没有减轻</a:t>
          </a:r>
        </a:p>
      </dsp:txBody>
      <dsp:txXfrm>
        <a:off x="465196" y="2659201"/>
        <a:ext cx="5867162" cy="7458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1B83E2-80B8-42E8-A663-4AE18ECBB4C8}">
      <dsp:nvSpPr>
        <dsp:cNvPr id="0" name=""/>
        <dsp:cNvSpPr/>
      </dsp:nvSpPr>
      <dsp:spPr>
        <a:xfrm>
          <a:off x="0" y="478486"/>
          <a:ext cx="7448376"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8E037D-9D51-4E2C-8CC6-E4BDCC78BAEA}">
      <dsp:nvSpPr>
        <dsp:cNvPr id="0" name=""/>
        <dsp:cNvSpPr/>
      </dsp:nvSpPr>
      <dsp:spPr>
        <a:xfrm>
          <a:off x="372418" y="65206"/>
          <a:ext cx="5213863"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7072" tIns="0" rIns="197072" bIns="0" numCol="1" spcCol="1270" anchor="ctr" anchorCtr="0">
          <a:noAutofit/>
        </a:bodyPr>
        <a:lstStyle/>
        <a:p>
          <a:pPr marL="0" lvl="0" indent="0" algn="l" defTabSz="1244600">
            <a:lnSpc>
              <a:spcPct val="90000"/>
            </a:lnSpc>
            <a:spcBef>
              <a:spcPct val="0"/>
            </a:spcBef>
            <a:spcAft>
              <a:spcPct val="35000"/>
            </a:spcAft>
            <a:buNone/>
          </a:pPr>
          <a:r>
            <a:rPr lang="zh-CN" altLang="en-US" sz="2800" kern="1200" dirty="0">
              <a:solidFill>
                <a:schemeClr val="bg1"/>
              </a:solidFill>
              <a:latin typeface="方正粗圆简体" panose="03000509000000000000" charset="-122"/>
              <a:ea typeface="方正粗圆简体" panose="03000509000000000000" charset="-122"/>
              <a:cs typeface="Arial" panose="020B0604020202020204" pitchFamily="34" charset="0"/>
            </a:rPr>
            <a:t>符合国家产业政策</a:t>
          </a:r>
          <a:endParaRPr lang="zh-CN" altLang="en-US" sz="2800" kern="1200" dirty="0">
            <a:solidFill>
              <a:schemeClr val="bg1"/>
            </a:solidFill>
          </a:endParaRPr>
        </a:p>
      </dsp:txBody>
      <dsp:txXfrm>
        <a:off x="412767" y="105555"/>
        <a:ext cx="5133165" cy="745862"/>
      </dsp:txXfrm>
    </dsp:sp>
    <dsp:sp modelId="{64BAD9E6-35DE-44A3-8C29-6C910DC2F0CA}">
      <dsp:nvSpPr>
        <dsp:cNvPr id="0" name=""/>
        <dsp:cNvSpPr/>
      </dsp:nvSpPr>
      <dsp:spPr>
        <a:xfrm>
          <a:off x="0" y="1748566"/>
          <a:ext cx="7448376"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7DF3F2-AB5E-4951-8563-246A549D4575}">
      <dsp:nvSpPr>
        <dsp:cNvPr id="0" name=""/>
        <dsp:cNvSpPr/>
      </dsp:nvSpPr>
      <dsp:spPr>
        <a:xfrm>
          <a:off x="372418" y="1335286"/>
          <a:ext cx="5213863"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7072" tIns="0" rIns="197072" bIns="0" numCol="1" spcCol="1270" anchor="ctr" anchorCtr="0">
          <a:noAutofit/>
        </a:bodyPr>
        <a:lstStyle/>
        <a:p>
          <a:pPr marL="0" lvl="0" indent="0" algn="l" defTabSz="1244600">
            <a:lnSpc>
              <a:spcPct val="90000"/>
            </a:lnSpc>
            <a:spcBef>
              <a:spcPct val="0"/>
            </a:spcBef>
            <a:spcAft>
              <a:spcPct val="35000"/>
            </a:spcAft>
            <a:buNone/>
          </a:pPr>
          <a:r>
            <a:rPr lang="zh-CN" altLang="en-US" sz="2800" kern="1200" dirty="0">
              <a:solidFill>
                <a:schemeClr val="bg1"/>
              </a:solidFill>
              <a:latin typeface="方正粗圆简体" panose="03000509000000000000" charset="-122"/>
              <a:ea typeface="方正粗圆简体" panose="03000509000000000000" charset="-122"/>
              <a:cs typeface="Arial" panose="020B0604020202020204" pitchFamily="34" charset="0"/>
              <a:sym typeface="+mn-ea"/>
            </a:rPr>
            <a:t>国际主流工程发包模式</a:t>
          </a:r>
          <a:endParaRPr lang="zh-CN" altLang="en-US" sz="2800" kern="1200" dirty="0">
            <a:solidFill>
              <a:schemeClr val="bg1"/>
            </a:solidFill>
            <a:latin typeface="方正粗圆简体" panose="03000509000000000000" charset="-122"/>
            <a:ea typeface="方正粗圆简体" panose="03000509000000000000" charset="-122"/>
            <a:cs typeface="Arial" panose="020B0604020202020204" pitchFamily="34" charset="0"/>
          </a:endParaRPr>
        </a:p>
      </dsp:txBody>
      <dsp:txXfrm>
        <a:off x="412767" y="1375635"/>
        <a:ext cx="5133165" cy="745862"/>
      </dsp:txXfrm>
    </dsp:sp>
    <dsp:sp modelId="{7E7FBC83-A529-4B15-8C3F-4C0D56F266DD}">
      <dsp:nvSpPr>
        <dsp:cNvPr id="0" name=""/>
        <dsp:cNvSpPr/>
      </dsp:nvSpPr>
      <dsp:spPr>
        <a:xfrm>
          <a:off x="0" y="3018646"/>
          <a:ext cx="7448376"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356330-4313-44BA-97BE-34DBE2E36636}">
      <dsp:nvSpPr>
        <dsp:cNvPr id="0" name=""/>
        <dsp:cNvSpPr/>
      </dsp:nvSpPr>
      <dsp:spPr>
        <a:xfrm>
          <a:off x="372418" y="2605366"/>
          <a:ext cx="5213863"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7072" tIns="0" rIns="197072" bIns="0" numCol="1" spcCol="1270" anchor="ctr" anchorCtr="0">
          <a:noAutofit/>
        </a:bodyPr>
        <a:lstStyle/>
        <a:p>
          <a:pPr marL="0" lvl="0" indent="0" algn="l" defTabSz="1244600">
            <a:lnSpc>
              <a:spcPct val="90000"/>
            </a:lnSpc>
            <a:spcBef>
              <a:spcPct val="0"/>
            </a:spcBef>
            <a:spcAft>
              <a:spcPct val="35000"/>
            </a:spcAft>
            <a:buNone/>
          </a:pPr>
          <a:r>
            <a:rPr lang="zh-CN" altLang="en-US" sz="2800" kern="1200" dirty="0">
              <a:solidFill>
                <a:schemeClr val="bg1"/>
              </a:solidFill>
              <a:latin typeface="方正粗圆简体" panose="03000509000000000000" charset="-122"/>
              <a:ea typeface="方正粗圆简体" panose="03000509000000000000" charset="-122"/>
              <a:cs typeface="Arial" panose="020B0604020202020204" pitchFamily="34" charset="0"/>
              <a:sym typeface="+mn-ea"/>
            </a:rPr>
            <a:t>较传统方式优势明显</a:t>
          </a:r>
          <a:endParaRPr lang="zh-CN" altLang="en-US" sz="2800" kern="1200" dirty="0">
            <a:solidFill>
              <a:schemeClr val="bg1"/>
            </a:solidFill>
            <a:latin typeface="方正粗圆简体" panose="03000509000000000000" charset="-122"/>
            <a:ea typeface="方正粗圆简体" panose="03000509000000000000" charset="-122"/>
            <a:cs typeface="Arial" panose="020B0604020202020204" pitchFamily="34" charset="0"/>
          </a:endParaRPr>
        </a:p>
      </dsp:txBody>
      <dsp:txXfrm>
        <a:off x="412767" y="2645715"/>
        <a:ext cx="5133165" cy="7458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0498F2-A137-40D6-9C62-BCC85903AE81}">
      <dsp:nvSpPr>
        <dsp:cNvPr id="0" name=""/>
        <dsp:cNvSpPr/>
      </dsp:nvSpPr>
      <dsp:spPr>
        <a:xfrm>
          <a:off x="0" y="0"/>
          <a:ext cx="10585176" cy="6587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zh-CN" altLang="en-US" sz="2100" b="0" i="0" kern="1200" dirty="0">
              <a:latin typeface="微软雅黑" panose="020B0503020204020204" pitchFamily="34" charset="-122"/>
              <a:ea typeface="微软雅黑" panose="020B0503020204020204" pitchFamily="34" charset="-122"/>
            </a:rPr>
            <a:t>● </a:t>
          </a:r>
          <a:r>
            <a:rPr lang="zh-CN" altLang="en-US" sz="2100" b="1" i="0" kern="1200" dirty="0">
              <a:latin typeface="微软雅黑" panose="020B0503020204020204" pitchFamily="34" charset="-122"/>
              <a:ea typeface="微软雅黑" panose="020B0503020204020204" pitchFamily="34" charset="-122"/>
            </a:rPr>
            <a:t>提高了工程建设质量和效益</a:t>
          </a:r>
          <a:endParaRPr lang="zh-CN" altLang="en-US" sz="2100" b="1" kern="1200" dirty="0">
            <a:latin typeface="微软雅黑" panose="020B0503020204020204" pitchFamily="34" charset="-122"/>
            <a:ea typeface="微软雅黑" panose="020B0503020204020204" pitchFamily="34" charset="-122"/>
          </a:endParaRPr>
        </a:p>
      </dsp:txBody>
      <dsp:txXfrm>
        <a:off x="32159" y="32159"/>
        <a:ext cx="10520858" cy="594465"/>
      </dsp:txXfrm>
    </dsp:sp>
    <dsp:sp modelId="{522D5C30-DE92-44F1-8D30-349707527C3E}">
      <dsp:nvSpPr>
        <dsp:cNvPr id="0" name=""/>
        <dsp:cNvSpPr/>
      </dsp:nvSpPr>
      <dsp:spPr>
        <a:xfrm>
          <a:off x="0" y="661352"/>
          <a:ext cx="10585176" cy="28690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079" tIns="26670" rIns="149352" bIns="26670" numCol="1" spcCol="1270" anchor="t" anchorCtr="0">
          <a:noAutofit/>
        </a:bodyPr>
        <a:lstStyle/>
        <a:p>
          <a:pPr marL="171450" lvl="1" indent="-171450" algn="l" defTabSz="711200">
            <a:lnSpc>
              <a:spcPct val="100000"/>
            </a:lnSpc>
            <a:spcBef>
              <a:spcPct val="0"/>
            </a:spcBef>
            <a:spcAft>
              <a:spcPts val="0"/>
            </a:spcAft>
            <a:buChar char="•"/>
          </a:pPr>
          <a:r>
            <a:rPr lang="zh-CN" altLang="en-US" sz="1600" b="1" i="0" kern="1200" dirty="0">
              <a:latin typeface="微软雅黑" panose="020B0503020204020204" pitchFamily="34" charset="-122"/>
              <a:ea typeface="微软雅黑" panose="020B0503020204020204" pitchFamily="34" charset="-122"/>
            </a:rPr>
            <a:t>一是“省钱”：目前全省已完工的</a:t>
          </a:r>
          <a:r>
            <a:rPr lang="en-US" altLang="zh-CN" sz="1600" b="1" i="0" kern="1200" dirty="0">
              <a:latin typeface="微软雅黑" panose="020B0503020204020204" pitchFamily="34" charset="-122"/>
              <a:ea typeface="微软雅黑" panose="020B0503020204020204" pitchFamily="34" charset="-122"/>
            </a:rPr>
            <a:t>56</a:t>
          </a:r>
          <a:r>
            <a:rPr lang="zh-CN" altLang="en-US" sz="1600" b="1" i="0" kern="1200" dirty="0">
              <a:latin typeface="微软雅黑" panose="020B0503020204020204" pitchFamily="34" charset="-122"/>
              <a:ea typeface="微软雅黑" panose="020B0503020204020204" pitchFamily="34" charset="-122"/>
            </a:rPr>
            <a:t>个工程总承包项目，没有一个项目出现投资超概现象；</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100000"/>
            </a:lnSpc>
            <a:spcBef>
              <a:spcPct val="0"/>
            </a:spcBef>
            <a:spcAft>
              <a:spcPts val="0"/>
            </a:spcAft>
            <a:buChar char="•"/>
          </a:pPr>
          <a:r>
            <a:rPr lang="zh-CN" altLang="en-US" sz="1600" b="1" i="0" kern="1200" dirty="0">
              <a:latin typeface="微软雅黑" panose="020B0503020204020204" pitchFamily="34" charset="-122"/>
              <a:ea typeface="微软雅黑" panose="020B0503020204020204" pitchFamily="34" charset="-122"/>
            </a:rPr>
            <a:t>二是“省时”：采用工程总承包模式的项目建设进度普遍都加快；</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100000"/>
            </a:lnSpc>
            <a:spcBef>
              <a:spcPct val="0"/>
            </a:spcBef>
            <a:spcAft>
              <a:spcPts val="0"/>
            </a:spcAft>
            <a:buChar char="•"/>
          </a:pPr>
          <a:r>
            <a:rPr lang="zh-CN" altLang="en-US" sz="1600" b="1" i="0" kern="1200" dirty="0">
              <a:latin typeface="微软雅黑" panose="020B0503020204020204" pitchFamily="34" charset="-122"/>
              <a:ea typeface="微软雅黑" panose="020B0503020204020204" pitchFamily="34" charset="-122"/>
            </a:rPr>
            <a:t>三是“保质”：省内工程总承包项目施工现场文明施工水平普遍较高，已完工项目的工程实体质量和观感质量普遍较好；</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100000"/>
            </a:lnSpc>
            <a:spcBef>
              <a:spcPct val="0"/>
            </a:spcBef>
            <a:spcAft>
              <a:spcPts val="0"/>
            </a:spcAft>
            <a:buChar char="•"/>
          </a:pPr>
          <a:r>
            <a:rPr lang="zh-CN" altLang="en-US" sz="1600" b="1" i="0" kern="1200" dirty="0">
              <a:latin typeface="微软雅黑" panose="020B0503020204020204" pitchFamily="34" charset="-122"/>
              <a:ea typeface="微软雅黑" panose="020B0503020204020204" pitchFamily="34" charset="-122"/>
            </a:rPr>
            <a:t>四是“规范”：工程总承包模式的管理线条清晰，责任明确，有效杜绝了以往规避招标、违法分包、挂靠等违法违规行为的发生；</a:t>
          </a:r>
          <a:endParaRPr lang="zh-CN" altLang="en-US" sz="1600" kern="1200" dirty="0">
            <a:latin typeface="微软雅黑" panose="020B0503020204020204" pitchFamily="34" charset="-122"/>
            <a:ea typeface="微软雅黑" panose="020B0503020204020204" pitchFamily="34" charset="-122"/>
          </a:endParaRPr>
        </a:p>
        <a:p>
          <a:pPr marL="171450" lvl="1" indent="-171450" algn="l" defTabSz="711200">
            <a:lnSpc>
              <a:spcPct val="100000"/>
            </a:lnSpc>
            <a:spcBef>
              <a:spcPct val="0"/>
            </a:spcBef>
            <a:spcAft>
              <a:spcPts val="0"/>
            </a:spcAft>
            <a:buChar char="•"/>
          </a:pPr>
          <a:r>
            <a:rPr lang="zh-CN" altLang="en-US" sz="1600" b="1" i="0" kern="1200" dirty="0">
              <a:latin typeface="微软雅黑" panose="020B0503020204020204" pitchFamily="34" charset="-122"/>
              <a:ea typeface="微软雅黑" panose="020B0503020204020204" pitchFamily="34" charset="-122"/>
            </a:rPr>
            <a:t>五是“创新”</a:t>
          </a:r>
          <a:r>
            <a:rPr lang="en-US" altLang="zh-CN" sz="1600" b="1" i="0" kern="1200" dirty="0">
              <a:latin typeface="微软雅黑" panose="020B0503020204020204" pitchFamily="34" charset="-122"/>
              <a:ea typeface="微软雅黑" panose="020B0503020204020204" pitchFamily="34" charset="-122"/>
            </a:rPr>
            <a:t>:</a:t>
          </a:r>
          <a:r>
            <a:rPr lang="zh-CN" altLang="en-US" sz="1600" b="1" i="0" kern="1200" dirty="0">
              <a:latin typeface="微软雅黑" panose="020B0503020204020204" pitchFamily="34" charset="-122"/>
              <a:ea typeface="微软雅黑" panose="020B0503020204020204" pitchFamily="34" charset="-122"/>
            </a:rPr>
            <a:t>工程总承包改革了项目管理和运作方式，促进了</a:t>
          </a:r>
          <a:r>
            <a:rPr lang="en-US" altLang="zh-CN" sz="1600" b="1" i="0" kern="1200" dirty="0">
              <a:latin typeface="微软雅黑" panose="020B0503020204020204" pitchFamily="34" charset="-122"/>
              <a:ea typeface="微软雅黑" panose="020B0503020204020204" pitchFamily="34" charset="-122"/>
            </a:rPr>
            <a:t>BIM</a:t>
          </a:r>
          <a:r>
            <a:rPr lang="zh-CN" altLang="en-US" sz="1600" b="1" i="0" kern="1200" dirty="0">
              <a:latin typeface="微软雅黑" panose="020B0503020204020204" pitchFamily="34" charset="-122"/>
              <a:ea typeface="微软雅黑" panose="020B0503020204020204" pitchFamily="34" charset="-122"/>
            </a:rPr>
            <a:t>技术从设计、施工到项目运行的全过程应用，提高了工程建设的科技水平。</a:t>
          </a:r>
          <a:endParaRPr lang="zh-CN" altLang="en-US" sz="1600" kern="1200" dirty="0">
            <a:latin typeface="微软雅黑" panose="020B0503020204020204" pitchFamily="34" charset="-122"/>
            <a:ea typeface="微软雅黑" panose="020B0503020204020204" pitchFamily="34" charset="-122"/>
          </a:endParaRPr>
        </a:p>
      </dsp:txBody>
      <dsp:txXfrm>
        <a:off x="0" y="661352"/>
        <a:ext cx="10585176" cy="2869019"/>
      </dsp:txXfrm>
    </dsp:sp>
    <dsp:sp modelId="{700E68EE-9BEE-4888-A9BA-DF8FA2C2CDB6}">
      <dsp:nvSpPr>
        <dsp:cNvPr id="0" name=""/>
        <dsp:cNvSpPr/>
      </dsp:nvSpPr>
      <dsp:spPr>
        <a:xfrm>
          <a:off x="0" y="3528392"/>
          <a:ext cx="10585176" cy="6587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zh-CN" altLang="en-US" sz="2100" b="0" i="0" kern="1200" dirty="0">
              <a:latin typeface="微软雅黑" panose="020B0503020204020204" pitchFamily="34" charset="-122"/>
              <a:ea typeface="微软雅黑" panose="020B0503020204020204" pitchFamily="34" charset="-122"/>
            </a:rPr>
            <a:t>● </a:t>
          </a:r>
          <a:r>
            <a:rPr lang="zh-CN" altLang="en-US" sz="2100" b="1" i="0" kern="1200" dirty="0">
              <a:latin typeface="微软雅黑" panose="020B0503020204020204" pitchFamily="34" charset="-122"/>
              <a:ea typeface="微软雅黑" panose="020B0503020204020204" pitchFamily="34" charset="-122"/>
            </a:rPr>
            <a:t>促进了企业的转型发展</a:t>
          </a:r>
        </a:p>
      </dsp:txBody>
      <dsp:txXfrm>
        <a:off x="32159" y="3560551"/>
        <a:ext cx="10520858" cy="594465"/>
      </dsp:txXfrm>
    </dsp:sp>
    <dsp:sp modelId="{9EF352E5-CE31-4BE5-AD33-9C09326F7EB1}">
      <dsp:nvSpPr>
        <dsp:cNvPr id="0" name=""/>
        <dsp:cNvSpPr/>
      </dsp:nvSpPr>
      <dsp:spPr>
        <a:xfrm>
          <a:off x="0" y="4189155"/>
          <a:ext cx="10585176" cy="3694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079"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zh-CN" altLang="en-US" sz="1600" b="1" i="0" kern="1200" dirty="0">
              <a:latin typeface="微软雅黑" panose="020B0503020204020204" pitchFamily="34" charset="-122"/>
              <a:ea typeface="微软雅黑" panose="020B0503020204020204" pitchFamily="34" charset="-122"/>
            </a:rPr>
            <a:t>试点工作期间，</a:t>
          </a:r>
          <a:r>
            <a:rPr lang="en-US" altLang="zh-CN" sz="1600" b="1" i="0" kern="1200" dirty="0">
              <a:latin typeface="微软雅黑" panose="020B0503020204020204" pitchFamily="34" charset="-122"/>
              <a:ea typeface="微软雅黑" panose="020B0503020204020204" pitchFamily="34" charset="-122"/>
            </a:rPr>
            <a:t>62</a:t>
          </a:r>
          <a:r>
            <a:rPr lang="zh-CN" altLang="en-US" sz="1600" b="1" i="0" kern="1200" dirty="0">
              <a:latin typeface="微软雅黑" panose="020B0503020204020204" pitchFamily="34" charset="-122"/>
              <a:ea typeface="微软雅黑" panose="020B0503020204020204" pitchFamily="34" charset="-122"/>
            </a:rPr>
            <a:t>家省试点企业在省内、省外和境外共承接工程总承包项目</a:t>
          </a:r>
          <a:r>
            <a:rPr lang="en-US" altLang="zh-CN" sz="1600" b="1" i="0" kern="1200" dirty="0">
              <a:latin typeface="微软雅黑" panose="020B0503020204020204" pitchFamily="34" charset="-122"/>
              <a:ea typeface="微软雅黑" panose="020B0503020204020204" pitchFamily="34" charset="-122"/>
            </a:rPr>
            <a:t>432</a:t>
          </a:r>
          <a:r>
            <a:rPr lang="zh-CN" altLang="en-US" sz="1600" b="1" i="0" kern="1200" dirty="0">
              <a:latin typeface="微软雅黑" panose="020B0503020204020204" pitchFamily="34" charset="-122"/>
              <a:ea typeface="微软雅黑" panose="020B0503020204020204" pitchFamily="34" charset="-122"/>
            </a:rPr>
            <a:t>个，工程合同额</a:t>
          </a:r>
          <a:r>
            <a:rPr lang="en-US" altLang="zh-CN" sz="1600" b="1" i="0" kern="1200" dirty="0">
              <a:latin typeface="微软雅黑" panose="020B0503020204020204" pitchFamily="34" charset="-122"/>
              <a:ea typeface="微软雅黑" panose="020B0503020204020204" pitchFamily="34" charset="-122"/>
            </a:rPr>
            <a:t>962.77</a:t>
          </a:r>
          <a:r>
            <a:rPr lang="zh-CN" altLang="en-US" sz="1600" b="1" i="0" kern="1200" dirty="0">
              <a:latin typeface="微软雅黑" panose="020B0503020204020204" pitchFamily="34" charset="-122"/>
              <a:ea typeface="微软雅黑" panose="020B0503020204020204" pitchFamily="34" charset="-122"/>
            </a:rPr>
            <a:t>亿元。</a:t>
          </a:r>
        </a:p>
      </dsp:txBody>
      <dsp:txXfrm>
        <a:off x="0" y="4189155"/>
        <a:ext cx="10585176" cy="369495"/>
      </dsp:txXfrm>
    </dsp:sp>
    <dsp:sp modelId="{1436D79D-A93C-4A6B-94CF-23D96C9453C9}">
      <dsp:nvSpPr>
        <dsp:cNvPr id="0" name=""/>
        <dsp:cNvSpPr/>
      </dsp:nvSpPr>
      <dsp:spPr>
        <a:xfrm>
          <a:off x="0" y="4558650"/>
          <a:ext cx="10585176" cy="6587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zh-CN" altLang="en-US" sz="2100" b="0" i="0" kern="1200" dirty="0">
              <a:latin typeface="微软雅黑" panose="020B0503020204020204" pitchFamily="34" charset="-122"/>
              <a:ea typeface="微软雅黑" panose="020B0503020204020204" pitchFamily="34" charset="-122"/>
            </a:rPr>
            <a:t>● </a:t>
          </a:r>
          <a:r>
            <a:rPr lang="zh-CN" altLang="en-US" sz="2100" b="1" i="0" kern="1200" dirty="0">
              <a:latin typeface="微软雅黑" panose="020B0503020204020204" pitchFamily="34" charset="-122"/>
              <a:ea typeface="微软雅黑" panose="020B0503020204020204" pitchFamily="34" charset="-122"/>
            </a:rPr>
            <a:t>推动了建筑业“走出去”发展</a:t>
          </a:r>
        </a:p>
      </dsp:txBody>
      <dsp:txXfrm>
        <a:off x="32159" y="4590809"/>
        <a:ext cx="10520858" cy="594465"/>
      </dsp:txXfrm>
    </dsp:sp>
    <dsp:sp modelId="{CBFD375A-ADDB-4634-B733-725BE0CA23F4}">
      <dsp:nvSpPr>
        <dsp:cNvPr id="0" name=""/>
        <dsp:cNvSpPr/>
      </dsp:nvSpPr>
      <dsp:spPr>
        <a:xfrm>
          <a:off x="0" y="5217433"/>
          <a:ext cx="10585176" cy="6846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079"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zh-CN" altLang="en-US" sz="1600" b="1" i="0" kern="1200" dirty="0">
              <a:latin typeface="微软雅黑" panose="020B0503020204020204" pitchFamily="34" charset="-122"/>
              <a:ea typeface="微软雅黑" panose="020B0503020204020204" pitchFamily="34" charset="-122"/>
            </a:rPr>
            <a:t>试点工作期间，我省试点企业共承接省外工程总承包项目</a:t>
          </a:r>
          <a:r>
            <a:rPr lang="en-US" altLang="zh-CN" sz="1600" b="1" i="0" kern="1200" dirty="0">
              <a:latin typeface="微软雅黑" panose="020B0503020204020204" pitchFamily="34" charset="-122"/>
              <a:ea typeface="微软雅黑" panose="020B0503020204020204" pitchFamily="34" charset="-122"/>
            </a:rPr>
            <a:t>71</a:t>
          </a:r>
          <a:r>
            <a:rPr lang="zh-CN" altLang="en-US" sz="1600" b="1" i="0" kern="1200" dirty="0">
              <a:latin typeface="微软雅黑" panose="020B0503020204020204" pitchFamily="34" charset="-122"/>
              <a:ea typeface="微软雅黑" panose="020B0503020204020204" pitchFamily="34" charset="-122"/>
            </a:rPr>
            <a:t>个</a:t>
          </a:r>
          <a:r>
            <a:rPr lang="en-US" altLang="zh-CN" sz="1600" b="1" i="0" kern="1200" dirty="0">
              <a:latin typeface="微软雅黑" panose="020B0503020204020204" pitchFamily="34" charset="-122"/>
              <a:ea typeface="微软雅黑" panose="020B0503020204020204" pitchFamily="34" charset="-122"/>
            </a:rPr>
            <a:t>,21</a:t>
          </a:r>
          <a:r>
            <a:rPr lang="zh-CN" altLang="en-US" sz="1600" b="1" i="0" kern="1200" dirty="0">
              <a:latin typeface="微软雅黑" panose="020B0503020204020204" pitchFamily="34" charset="-122"/>
              <a:ea typeface="微软雅黑" panose="020B0503020204020204" pitchFamily="34" charset="-122"/>
            </a:rPr>
            <a:t>个境外工程总承包项目，涉及非洲、南美洲、东南亚等地区。</a:t>
          </a:r>
        </a:p>
      </dsp:txBody>
      <dsp:txXfrm>
        <a:off x="0" y="5217433"/>
        <a:ext cx="10585176" cy="6846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00B08B-563A-4530-B9A1-65D59F82F6F6}">
      <dsp:nvSpPr>
        <dsp:cNvPr id="0" name=""/>
        <dsp:cNvSpPr/>
      </dsp:nvSpPr>
      <dsp:spPr>
        <a:xfrm>
          <a:off x="0" y="1021081"/>
          <a:ext cx="739848" cy="28994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项目建议书阶段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21669" y="1042750"/>
        <a:ext cx="696510" cy="2856080"/>
      </dsp:txXfrm>
    </dsp:sp>
    <dsp:sp modelId="{8B6FC919-CBA8-4872-ABF4-76AA8814784B}">
      <dsp:nvSpPr>
        <dsp:cNvPr id="0" name=""/>
        <dsp:cNvSpPr/>
      </dsp:nvSpPr>
      <dsp:spPr>
        <a:xfrm>
          <a:off x="814633" y="2379049"/>
          <a:ext cx="158542"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814633" y="2415745"/>
        <a:ext cx="110979" cy="110090"/>
      </dsp:txXfrm>
    </dsp:sp>
    <dsp:sp modelId="{D217EB74-AE7E-4FCF-A8CB-DC6F3596C55B}">
      <dsp:nvSpPr>
        <dsp:cNvPr id="0" name=""/>
        <dsp:cNvSpPr/>
      </dsp:nvSpPr>
      <dsp:spPr>
        <a:xfrm>
          <a:off x="1038986" y="1021070"/>
          <a:ext cx="739848" cy="2899440"/>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solidFill>
                <a:schemeClr val="tx2"/>
              </a:solidFill>
              <a:latin typeface="方正粗圆简体" panose="03000509000000000000" pitchFamily="65" charset="-122"/>
              <a:ea typeface="方正粗圆简体" panose="03000509000000000000" pitchFamily="65" charset="-122"/>
            </a:rPr>
            <a:t>可行性研究报告阶段</a:t>
          </a:r>
        </a:p>
      </dsp:txBody>
      <dsp:txXfrm>
        <a:off x="1060655" y="1042739"/>
        <a:ext cx="696510" cy="2856102"/>
      </dsp:txXfrm>
    </dsp:sp>
    <dsp:sp modelId="{2748E06C-AADA-4075-A9F3-A992D4841827}">
      <dsp:nvSpPr>
        <dsp:cNvPr id="0" name=""/>
        <dsp:cNvSpPr/>
      </dsp:nvSpPr>
      <dsp:spPr>
        <a:xfrm>
          <a:off x="1852819"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1852819" y="2415745"/>
        <a:ext cx="109793" cy="110090"/>
      </dsp:txXfrm>
    </dsp:sp>
    <dsp:sp modelId="{3576A137-F724-4B74-ABE4-E1596EE83181}">
      <dsp:nvSpPr>
        <dsp:cNvPr id="0" name=""/>
        <dsp:cNvSpPr/>
      </dsp:nvSpPr>
      <dsp:spPr>
        <a:xfrm>
          <a:off x="2074774"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初步设计文件阶段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2096443" y="1039400"/>
        <a:ext cx="696510" cy="2862780"/>
      </dsp:txXfrm>
    </dsp:sp>
    <dsp:sp modelId="{0CEF76B9-665D-4008-A076-599AB7283386}">
      <dsp:nvSpPr>
        <dsp:cNvPr id="0" name=""/>
        <dsp:cNvSpPr/>
      </dsp:nvSpPr>
      <dsp:spPr>
        <a:xfrm>
          <a:off x="2888608"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2888608" y="2415745"/>
        <a:ext cx="109793" cy="110090"/>
      </dsp:txXfrm>
    </dsp:sp>
    <dsp:sp modelId="{71379D2C-C0C6-49D2-8E2A-EE2EEF0699D4}">
      <dsp:nvSpPr>
        <dsp:cNvPr id="0" name=""/>
        <dsp:cNvSpPr/>
      </dsp:nvSpPr>
      <dsp:spPr>
        <a:xfrm>
          <a:off x="3110563" y="996904"/>
          <a:ext cx="739848" cy="2947772"/>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solidFill>
                <a:schemeClr val="tx2"/>
              </a:solidFill>
              <a:latin typeface="方正粗圆简体" panose="03000509000000000000" pitchFamily="65" charset="-122"/>
              <a:ea typeface="方正粗圆简体" panose="03000509000000000000" pitchFamily="65" charset="-122"/>
            </a:rPr>
            <a:t>扩初设计阶段（或有）</a:t>
          </a:r>
        </a:p>
      </dsp:txBody>
      <dsp:txXfrm>
        <a:off x="3132232" y="1018573"/>
        <a:ext cx="696510" cy="2904434"/>
      </dsp:txXfrm>
    </dsp:sp>
    <dsp:sp modelId="{19402ECD-DA70-4E8E-A589-D73E108D96B1}">
      <dsp:nvSpPr>
        <dsp:cNvPr id="0" name=""/>
        <dsp:cNvSpPr/>
      </dsp:nvSpPr>
      <dsp:spPr>
        <a:xfrm>
          <a:off x="3912952" y="2379049"/>
          <a:ext cx="132586"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3912952" y="2415745"/>
        <a:ext cx="92810" cy="110090"/>
      </dsp:txXfrm>
    </dsp:sp>
    <dsp:sp modelId="{B0FC9CE0-E399-4E81-8079-5ED55BC535D0}">
      <dsp:nvSpPr>
        <dsp:cNvPr id="0" name=""/>
        <dsp:cNvSpPr/>
      </dsp:nvSpPr>
      <dsp:spPr>
        <a:xfrm>
          <a:off x="4100575"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施工图设计阶段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4122244" y="1039400"/>
        <a:ext cx="696510" cy="2862780"/>
      </dsp:txXfrm>
    </dsp:sp>
    <dsp:sp modelId="{85FDD200-37E3-4039-A328-2D541A352209}">
      <dsp:nvSpPr>
        <dsp:cNvPr id="0" name=""/>
        <dsp:cNvSpPr/>
      </dsp:nvSpPr>
      <dsp:spPr>
        <a:xfrm>
          <a:off x="4914409"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4914409" y="2415745"/>
        <a:ext cx="109793" cy="110090"/>
      </dsp:txXfrm>
    </dsp:sp>
    <dsp:sp modelId="{5B094259-BFB6-4176-B270-179D4552B786}">
      <dsp:nvSpPr>
        <dsp:cNvPr id="0" name=""/>
        <dsp:cNvSpPr/>
      </dsp:nvSpPr>
      <dsp:spPr>
        <a:xfrm>
          <a:off x="5136364"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建设准备阶段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5158033" y="1039400"/>
        <a:ext cx="696510" cy="2862780"/>
      </dsp:txXfrm>
    </dsp:sp>
    <dsp:sp modelId="{1AD9FEE6-B615-4DEF-A7C5-942365409A0A}">
      <dsp:nvSpPr>
        <dsp:cNvPr id="0" name=""/>
        <dsp:cNvSpPr/>
      </dsp:nvSpPr>
      <dsp:spPr>
        <a:xfrm>
          <a:off x="5950197"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5950197" y="2415745"/>
        <a:ext cx="109793" cy="110090"/>
      </dsp:txXfrm>
    </dsp:sp>
    <dsp:sp modelId="{F15FC78B-8A01-4E4C-8116-B27C6AAAEFC4}">
      <dsp:nvSpPr>
        <dsp:cNvPr id="0" name=""/>
        <dsp:cNvSpPr/>
      </dsp:nvSpPr>
      <dsp:spPr>
        <a:xfrm>
          <a:off x="6172152"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建设实施阶</a:t>
          </a:r>
          <a:r>
            <a:rPr lang="zh-CN" altLang="en-US" sz="1800" kern="1200" dirty="0">
              <a:solidFill>
                <a:schemeClr val="tx2"/>
              </a:solidFill>
              <a:latin typeface="方正粗圆简体" panose="03000509000000000000" pitchFamily="65" charset="-122"/>
              <a:ea typeface="方正粗圆简体" panose="03000509000000000000" pitchFamily="65" charset="-122"/>
            </a:rPr>
            <a:t>段</a:t>
          </a:r>
        </a:p>
      </dsp:txBody>
      <dsp:txXfrm>
        <a:off x="6193821" y="1039400"/>
        <a:ext cx="696510" cy="2862780"/>
      </dsp:txXfrm>
    </dsp:sp>
    <dsp:sp modelId="{3BEB16D0-7DEA-4B02-8C00-6E7534203192}">
      <dsp:nvSpPr>
        <dsp:cNvPr id="0" name=""/>
        <dsp:cNvSpPr/>
      </dsp:nvSpPr>
      <dsp:spPr>
        <a:xfrm>
          <a:off x="6985986"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6985986" y="2415745"/>
        <a:ext cx="109793" cy="110090"/>
      </dsp:txXfrm>
    </dsp:sp>
    <dsp:sp modelId="{9E6FC750-AF32-4491-9039-C505A4E8DB93}">
      <dsp:nvSpPr>
        <dsp:cNvPr id="0" name=""/>
        <dsp:cNvSpPr/>
      </dsp:nvSpPr>
      <dsp:spPr>
        <a:xfrm>
          <a:off x="7207941"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竣工验收阶段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7229610" y="1039400"/>
        <a:ext cx="696510" cy="2862780"/>
      </dsp:txXfrm>
    </dsp:sp>
    <dsp:sp modelId="{45F88584-8D1B-4B9A-98D2-1FB03D01606A}">
      <dsp:nvSpPr>
        <dsp:cNvPr id="0" name=""/>
        <dsp:cNvSpPr/>
      </dsp:nvSpPr>
      <dsp:spPr>
        <a:xfrm>
          <a:off x="8021774" y="2379049"/>
          <a:ext cx="156847" cy="183482"/>
        </a:xfrm>
        <a:prstGeom prst="rightArrow">
          <a:avLst>
            <a:gd name="adj1" fmla="val 60000"/>
            <a:gd name="adj2" fmla="val 50000"/>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zh-CN" altLang="en-US" sz="700" kern="1200"/>
        </a:p>
      </dsp:txBody>
      <dsp:txXfrm>
        <a:off x="8021774" y="2415745"/>
        <a:ext cx="109793" cy="110090"/>
      </dsp:txXfrm>
    </dsp:sp>
    <dsp:sp modelId="{7838246B-D75E-4CCF-A3D3-546B48487FD2}">
      <dsp:nvSpPr>
        <dsp:cNvPr id="0" name=""/>
        <dsp:cNvSpPr/>
      </dsp:nvSpPr>
      <dsp:spPr>
        <a:xfrm>
          <a:off x="8243729" y="1017731"/>
          <a:ext cx="739848" cy="2906118"/>
        </a:xfrm>
        <a:prstGeom prst="roundRect">
          <a:avLst>
            <a:gd name="adj" fmla="val 10000"/>
          </a:avLst>
        </a:prstGeom>
        <a:solidFill>
          <a:schemeClr val="tx2">
            <a:lumMod val="20000"/>
            <a:lumOff val="8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31750"/>
        </a:sp3d>
      </dsp:spPr>
      <dsp:style>
        <a:lnRef idx="2">
          <a:scrgbClr r="0" g="0" b="0"/>
        </a:lnRef>
        <a:fillRef idx="1">
          <a:scrgbClr r="0" g="0" b="0"/>
        </a:fillRef>
        <a:effectRef idx="0">
          <a:scrgbClr r="0" g="0" b="0"/>
        </a:effectRef>
        <a:fontRef idx="minor">
          <a:schemeClr val="lt1"/>
        </a:fontRef>
      </dsp:style>
      <dsp:txBody>
        <a:bodyPr spcFirstLastPara="0" vert="eaVert"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sz="1800" kern="1200" dirty="0">
              <a:solidFill>
                <a:schemeClr val="tx2"/>
              </a:solidFill>
              <a:latin typeface="方正粗圆简体" panose="03000509000000000000" pitchFamily="65" charset="-122"/>
              <a:ea typeface="方正粗圆简体" panose="03000509000000000000" pitchFamily="65" charset="-122"/>
            </a:rPr>
            <a:t>后评价阶段</a:t>
          </a:r>
          <a:endParaRPr lang="zh-CN" altLang="en-US" sz="1800" kern="1200" dirty="0">
            <a:solidFill>
              <a:schemeClr val="tx2"/>
            </a:solidFill>
            <a:latin typeface="方正粗圆简体" panose="03000509000000000000" pitchFamily="65" charset="-122"/>
            <a:ea typeface="方正粗圆简体" panose="03000509000000000000" pitchFamily="65" charset="-122"/>
          </a:endParaRPr>
        </a:p>
      </dsp:txBody>
      <dsp:txXfrm>
        <a:off x="8265398" y="1039400"/>
        <a:ext cx="696510" cy="28627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0498F2-A137-40D6-9C62-BCC85903AE81}">
      <dsp:nvSpPr>
        <dsp:cNvPr id="0" name=""/>
        <dsp:cNvSpPr/>
      </dsp:nvSpPr>
      <dsp:spPr>
        <a:xfrm>
          <a:off x="0" y="83399"/>
          <a:ext cx="10585176" cy="68211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zh-CN" altLang="en-US" sz="2200" b="1" i="0" kern="1200" dirty="0">
              <a:latin typeface="微软雅黑" panose="020B0503020204020204" pitchFamily="34" charset="-122"/>
              <a:ea typeface="微软雅黑" panose="020B0503020204020204" pitchFamily="34" charset="-122"/>
            </a:rPr>
            <a:t>（一）思想认识还不统一。</a:t>
          </a:r>
          <a:endParaRPr lang="zh-CN" altLang="en-US" sz="2200" b="1" kern="1200" dirty="0">
            <a:latin typeface="微软雅黑" panose="020B0503020204020204" pitchFamily="34" charset="-122"/>
            <a:ea typeface="微软雅黑" panose="020B0503020204020204" pitchFamily="34" charset="-122"/>
          </a:endParaRPr>
        </a:p>
      </dsp:txBody>
      <dsp:txXfrm>
        <a:off x="33298" y="116697"/>
        <a:ext cx="10518580" cy="615514"/>
      </dsp:txXfrm>
    </dsp:sp>
    <dsp:sp modelId="{522D5C30-DE92-44F1-8D30-349707527C3E}">
      <dsp:nvSpPr>
        <dsp:cNvPr id="0" name=""/>
        <dsp:cNvSpPr/>
      </dsp:nvSpPr>
      <dsp:spPr>
        <a:xfrm>
          <a:off x="0" y="766902"/>
          <a:ext cx="10585176" cy="1548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079" tIns="27940" rIns="156464" bIns="27940" numCol="1" spcCol="1270" anchor="t" anchorCtr="0">
          <a:noAutofit/>
        </a:bodyPr>
        <a:lstStyle/>
        <a:p>
          <a:pPr marL="171450" lvl="1" indent="-171450" algn="l" defTabSz="755650">
            <a:lnSpc>
              <a:spcPct val="100000"/>
            </a:lnSpc>
            <a:spcBef>
              <a:spcPct val="0"/>
            </a:spcBef>
            <a:spcAft>
              <a:spcPts val="0"/>
            </a:spcAft>
            <a:buChar char="•"/>
          </a:pPr>
          <a:r>
            <a:rPr lang="zh-CN" altLang="en-US" sz="1700" b="1" i="0" kern="1200" dirty="0">
              <a:latin typeface="微软雅黑" panose="020B0503020204020204" pitchFamily="34" charset="-122"/>
              <a:ea typeface="微软雅黑" panose="020B0503020204020204" pitchFamily="34" charset="-122"/>
            </a:rPr>
            <a:t>工程总承包在我国还属于新生事物，涉及工程各方主体思维模式和利益格局的改变。目前，政府部门和社会各界认识还不统一，有的部门害怕承担监管风险，不敢试、不敢闯，存在扯皮推诿现象，没有形成工作合力，还没有形成政府项目带头实行工程总承包的良好氛围；建设单位和设计、施工企业对工程总承包相关政策、具体要求不甚了解，对推行工程总承包的紧迫性认识不足。</a:t>
          </a:r>
        </a:p>
      </dsp:txBody>
      <dsp:txXfrm>
        <a:off x="0" y="766902"/>
        <a:ext cx="10585176" cy="1548360"/>
      </dsp:txXfrm>
    </dsp:sp>
    <dsp:sp modelId="{700E68EE-9BEE-4888-A9BA-DF8FA2C2CDB6}">
      <dsp:nvSpPr>
        <dsp:cNvPr id="0" name=""/>
        <dsp:cNvSpPr/>
      </dsp:nvSpPr>
      <dsp:spPr>
        <a:xfrm>
          <a:off x="0" y="2309526"/>
          <a:ext cx="10585176" cy="68211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zh-CN" altLang="en-US" sz="2200" b="1" i="0" kern="1200" dirty="0">
              <a:latin typeface="微软雅黑" panose="020B0503020204020204" pitchFamily="34" charset="-122"/>
              <a:ea typeface="微软雅黑" panose="020B0503020204020204" pitchFamily="34" charset="-122"/>
            </a:rPr>
            <a:t>（二）设计施工融合度不够。</a:t>
          </a:r>
        </a:p>
      </dsp:txBody>
      <dsp:txXfrm>
        <a:off x="33298" y="2342824"/>
        <a:ext cx="10518580" cy="615514"/>
      </dsp:txXfrm>
    </dsp:sp>
    <dsp:sp modelId="{9EF352E5-CE31-4BE5-AD33-9C09326F7EB1}">
      <dsp:nvSpPr>
        <dsp:cNvPr id="0" name=""/>
        <dsp:cNvSpPr/>
      </dsp:nvSpPr>
      <dsp:spPr>
        <a:xfrm>
          <a:off x="0" y="2997373"/>
          <a:ext cx="10585176" cy="10701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079"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zh-CN" altLang="en-US" sz="1700" b="1" i="0" kern="1200" dirty="0">
              <a:latin typeface="微软雅黑" panose="020B0503020204020204" pitchFamily="34" charset="-122"/>
              <a:ea typeface="微软雅黑" panose="020B0503020204020204" pitchFamily="34" charset="-122"/>
            </a:rPr>
            <a:t>设计和施工“两张皮”现象依旧存在，设计与施工单位组成联合体，却没有组建真正意义上的一个项目部，部分企业设计龙头作用发挥不够，设计对现场施工的指导作用没有充分显现，设计与施工、设计与采购、采购与施工之间没有实现真正的深度融合。</a:t>
          </a:r>
        </a:p>
      </dsp:txBody>
      <dsp:txXfrm>
        <a:off x="0" y="2997373"/>
        <a:ext cx="10585176" cy="1070190"/>
      </dsp:txXfrm>
    </dsp:sp>
    <dsp:sp modelId="{1436D79D-A93C-4A6B-94CF-23D96C9453C9}">
      <dsp:nvSpPr>
        <dsp:cNvPr id="0" name=""/>
        <dsp:cNvSpPr/>
      </dsp:nvSpPr>
      <dsp:spPr>
        <a:xfrm>
          <a:off x="0" y="4067563"/>
          <a:ext cx="10585176" cy="68211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zh-CN" altLang="en-US" sz="2200" b="1" i="0" kern="1200" dirty="0">
              <a:latin typeface="微软雅黑" panose="020B0503020204020204" pitchFamily="34" charset="-122"/>
              <a:ea typeface="微软雅黑" panose="020B0503020204020204" pitchFamily="34" charset="-122"/>
            </a:rPr>
            <a:t>（三）企业总承包能力不强。</a:t>
          </a:r>
        </a:p>
      </dsp:txBody>
      <dsp:txXfrm>
        <a:off x="33298" y="4100861"/>
        <a:ext cx="10518580" cy="615514"/>
      </dsp:txXfrm>
    </dsp:sp>
    <dsp:sp modelId="{CBFD375A-ADDB-4634-B733-725BE0CA23F4}">
      <dsp:nvSpPr>
        <dsp:cNvPr id="0" name=""/>
        <dsp:cNvSpPr/>
      </dsp:nvSpPr>
      <dsp:spPr>
        <a:xfrm>
          <a:off x="0" y="4749673"/>
          <a:ext cx="10585176" cy="10701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079"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zh-CN" altLang="en-US" sz="1700" b="1" i="0" kern="1200" dirty="0">
              <a:latin typeface="微软雅黑" panose="020B0503020204020204" pitchFamily="34" charset="-122"/>
              <a:ea typeface="微软雅黑" panose="020B0503020204020204" pitchFamily="34" charset="-122"/>
            </a:rPr>
            <a:t>不少企业在机构建设、制度建设、人才培育、资金保障等方面与实施工程总承包的要求还存在较大差距，思想认识不到位，工程总承包服务能力不足，缺乏适应工程总承包模式的管理机制和综合性人才，工程总承包服务管理能力亟待提高。</a:t>
          </a:r>
        </a:p>
      </dsp:txBody>
      <dsp:txXfrm>
        <a:off x="0" y="4749673"/>
        <a:ext cx="10585176" cy="107019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0498F2-A137-40D6-9C62-BCC85903AE81}">
      <dsp:nvSpPr>
        <dsp:cNvPr id="0" name=""/>
        <dsp:cNvSpPr/>
      </dsp:nvSpPr>
      <dsp:spPr>
        <a:xfrm>
          <a:off x="0" y="28108"/>
          <a:ext cx="10585176" cy="84700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zh-CN" altLang="en-US" sz="2700" b="1" i="0" kern="1200" dirty="0">
              <a:latin typeface="微软雅黑" panose="020B0503020204020204" pitchFamily="34" charset="-122"/>
              <a:ea typeface="微软雅黑" panose="020B0503020204020204" pitchFamily="34" charset="-122"/>
            </a:rPr>
            <a:t>（四）相关制度规则缺失。</a:t>
          </a:r>
          <a:endParaRPr lang="zh-CN" altLang="en-US" sz="2700" b="1" kern="1200" dirty="0">
            <a:latin typeface="微软雅黑" panose="020B0503020204020204" pitchFamily="34" charset="-122"/>
            <a:ea typeface="微软雅黑" panose="020B0503020204020204" pitchFamily="34" charset="-122"/>
          </a:endParaRPr>
        </a:p>
      </dsp:txBody>
      <dsp:txXfrm>
        <a:off x="41347" y="69455"/>
        <a:ext cx="10502482" cy="764312"/>
      </dsp:txXfrm>
    </dsp:sp>
    <dsp:sp modelId="{522D5C30-DE92-44F1-8D30-349707527C3E}">
      <dsp:nvSpPr>
        <dsp:cNvPr id="0" name=""/>
        <dsp:cNvSpPr/>
      </dsp:nvSpPr>
      <dsp:spPr>
        <a:xfrm>
          <a:off x="0" y="876825"/>
          <a:ext cx="10585176" cy="1900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079" tIns="34290" rIns="192024" bIns="34290" numCol="1" spcCol="1270" anchor="t" anchorCtr="0">
          <a:noAutofit/>
        </a:bodyPr>
        <a:lstStyle/>
        <a:p>
          <a:pPr marL="228600" lvl="1" indent="-228600" algn="l" defTabSz="933450">
            <a:lnSpc>
              <a:spcPct val="100000"/>
            </a:lnSpc>
            <a:spcBef>
              <a:spcPct val="0"/>
            </a:spcBef>
            <a:spcAft>
              <a:spcPts val="0"/>
            </a:spcAft>
            <a:buChar char="•"/>
          </a:pPr>
          <a:r>
            <a:rPr lang="zh-CN" altLang="en-US" sz="2100" b="1" i="0" kern="1200" dirty="0">
              <a:latin typeface="微软雅黑" panose="020B0503020204020204" pitchFamily="34" charset="-122"/>
              <a:ea typeface="微软雅黑" panose="020B0503020204020204" pitchFamily="34" charset="-122"/>
            </a:rPr>
            <a:t>目前，国家层面工程总承包方面的法律法规及专门制度尚在研究制订过程中，对工程总承包的实施和监管缺乏有效的法律依据，特别是工程总承包企业的法定责任不清晰，工程总承包管理费、设计优化节约费用的分成比例等计价结算规则还不明确，不能充分发挥工程总承包的优越性。</a:t>
          </a:r>
        </a:p>
      </dsp:txBody>
      <dsp:txXfrm>
        <a:off x="0" y="876825"/>
        <a:ext cx="10585176" cy="1900260"/>
      </dsp:txXfrm>
    </dsp:sp>
    <dsp:sp modelId="{700E68EE-9BEE-4888-A9BA-DF8FA2C2CDB6}">
      <dsp:nvSpPr>
        <dsp:cNvPr id="0" name=""/>
        <dsp:cNvSpPr/>
      </dsp:nvSpPr>
      <dsp:spPr>
        <a:xfrm>
          <a:off x="0" y="2767799"/>
          <a:ext cx="10585176" cy="84700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zh-CN" altLang="en-US" sz="2700" b="1" i="0" kern="1200" dirty="0">
              <a:latin typeface="微软雅黑" panose="020B0503020204020204" pitchFamily="34" charset="-122"/>
              <a:ea typeface="微软雅黑" panose="020B0503020204020204" pitchFamily="34" charset="-122"/>
            </a:rPr>
            <a:t>（五）市场监管有待完善。</a:t>
          </a:r>
        </a:p>
      </dsp:txBody>
      <dsp:txXfrm>
        <a:off x="41347" y="2809146"/>
        <a:ext cx="10502482" cy="764312"/>
      </dsp:txXfrm>
    </dsp:sp>
    <dsp:sp modelId="{9EF352E5-CE31-4BE5-AD33-9C09326F7EB1}">
      <dsp:nvSpPr>
        <dsp:cNvPr id="0" name=""/>
        <dsp:cNvSpPr/>
      </dsp:nvSpPr>
      <dsp:spPr>
        <a:xfrm>
          <a:off x="0" y="3624092"/>
          <a:ext cx="10585176" cy="17325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6079"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zh-CN" altLang="en-US" sz="2100" b="1" i="0" kern="1200" dirty="0">
              <a:latin typeface="微软雅黑" panose="020B0503020204020204" pitchFamily="34" charset="-122"/>
              <a:ea typeface="微软雅黑" panose="020B0503020204020204" pitchFamily="34" charset="-122"/>
            </a:rPr>
            <a:t>有的地区在工程总承包项目招标时，将投标人是否是省（市）试点企业作为准入条件或加分条件，造成新的市场壁垒；有的仍然采用传统的监管方式，没有将工程总承包企业作为一方建设主体实施监管，未能有效发挥工程总承包企业对整个项目的综合管理作用等。</a:t>
          </a:r>
        </a:p>
      </dsp:txBody>
      <dsp:txXfrm>
        <a:off x="0" y="3624092"/>
        <a:ext cx="10585176" cy="173259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64119-672B-4265-AAEA-C876C33CB706}">
      <dsp:nvSpPr>
        <dsp:cNvPr id="0" name=""/>
        <dsp:cNvSpPr/>
      </dsp:nvSpPr>
      <dsp:spPr>
        <a:xfrm>
          <a:off x="0" y="1823620"/>
          <a:ext cx="9001000" cy="756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235A19-5DCF-4075-B444-A37588C66C20}">
      <dsp:nvSpPr>
        <dsp:cNvPr id="0" name=""/>
        <dsp:cNvSpPr/>
      </dsp:nvSpPr>
      <dsp:spPr>
        <a:xfrm>
          <a:off x="450050" y="1380820"/>
          <a:ext cx="6300700" cy="88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8151" tIns="0" rIns="238151" bIns="0" numCol="1" spcCol="1270" anchor="ctr" anchorCtr="0">
          <a:noAutofit/>
        </a:bodyPr>
        <a:lstStyle/>
        <a:p>
          <a:pPr marL="0" lvl="0" indent="0" algn="l" defTabSz="1333500">
            <a:lnSpc>
              <a:spcPct val="90000"/>
            </a:lnSpc>
            <a:spcBef>
              <a:spcPct val="0"/>
            </a:spcBef>
            <a:spcAft>
              <a:spcPct val="35000"/>
            </a:spcAft>
            <a:buNone/>
          </a:pPr>
          <a:r>
            <a:rPr lang="en-US" altLang="en-US" sz="3000" kern="1200" dirty="0">
              <a:latin typeface="微软雅黑" panose="020B0503020204020204" pitchFamily="34" charset="-122"/>
              <a:ea typeface="微软雅黑" panose="020B0503020204020204" pitchFamily="34" charset="-122"/>
            </a:rPr>
            <a:t>EPC</a:t>
          </a:r>
          <a:r>
            <a:rPr lang="zh-CN" altLang="en-US" sz="3000" kern="1200" dirty="0">
              <a:latin typeface="微软雅黑" panose="020B0503020204020204" pitchFamily="34" charset="-122"/>
              <a:ea typeface="微软雅黑" panose="020B0503020204020204" pitchFamily="34" charset="-122"/>
            </a:rPr>
            <a:t>项目的合同价构成内容不统一</a:t>
          </a:r>
        </a:p>
      </dsp:txBody>
      <dsp:txXfrm>
        <a:off x="493281" y="1424051"/>
        <a:ext cx="6214238" cy="79913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64119-672B-4265-AAEA-C876C33CB706}">
      <dsp:nvSpPr>
        <dsp:cNvPr id="0" name=""/>
        <dsp:cNvSpPr/>
      </dsp:nvSpPr>
      <dsp:spPr>
        <a:xfrm>
          <a:off x="0" y="1834060"/>
          <a:ext cx="9001000" cy="705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235A19-5DCF-4075-B444-A37588C66C20}">
      <dsp:nvSpPr>
        <dsp:cNvPr id="0" name=""/>
        <dsp:cNvSpPr/>
      </dsp:nvSpPr>
      <dsp:spPr>
        <a:xfrm>
          <a:off x="450050" y="1420779"/>
          <a:ext cx="6300700"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8151" tIns="0" rIns="238151" bIns="0" numCol="1" spcCol="1270" anchor="ctr" anchorCtr="0">
          <a:noAutofit/>
        </a:bodyPr>
        <a:lstStyle/>
        <a:p>
          <a:pPr marL="0" lvl="0" indent="0" algn="l" defTabSz="1244600">
            <a:lnSpc>
              <a:spcPct val="90000"/>
            </a:lnSpc>
            <a:spcBef>
              <a:spcPct val="0"/>
            </a:spcBef>
            <a:spcAft>
              <a:spcPct val="35000"/>
            </a:spcAft>
            <a:buNone/>
          </a:pPr>
          <a:r>
            <a:rPr lang="zh-CN" altLang="en-US" sz="2800" kern="1200" dirty="0">
              <a:latin typeface="微软雅黑" panose="020B0503020204020204" pitchFamily="34" charset="-122"/>
              <a:ea typeface="微软雅黑" panose="020B0503020204020204" pitchFamily="34" charset="-122"/>
            </a:rPr>
            <a:t>合同范本无法适应合同价模式多样性</a:t>
          </a:r>
        </a:p>
      </dsp:txBody>
      <dsp:txXfrm>
        <a:off x="490399" y="1461128"/>
        <a:ext cx="6220002" cy="74586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F74C7A-8C56-4028-87AF-D8B3412FA94E}">
      <dsp:nvSpPr>
        <dsp:cNvPr id="0" name=""/>
        <dsp:cNvSpPr/>
      </dsp:nvSpPr>
      <dsp:spPr>
        <a:xfrm>
          <a:off x="1039575" y="1894726"/>
          <a:ext cx="472317" cy="899995"/>
        </a:xfrm>
        <a:custGeom>
          <a:avLst/>
          <a:gdLst/>
          <a:ahLst/>
          <a:cxnLst/>
          <a:rect l="0" t="0" r="0" b="0"/>
          <a:pathLst>
            <a:path>
              <a:moveTo>
                <a:pt x="0" y="0"/>
              </a:moveTo>
              <a:lnTo>
                <a:pt x="236158" y="0"/>
              </a:lnTo>
              <a:lnTo>
                <a:pt x="236158" y="899995"/>
              </a:lnTo>
              <a:lnTo>
                <a:pt x="472317" y="89999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250324" y="2319313"/>
        <a:ext cx="50820" cy="50820"/>
      </dsp:txXfrm>
    </dsp:sp>
    <dsp:sp modelId="{23BECBA3-303F-48AF-AA9F-5DECCD47DD75}">
      <dsp:nvSpPr>
        <dsp:cNvPr id="0" name=""/>
        <dsp:cNvSpPr/>
      </dsp:nvSpPr>
      <dsp:spPr>
        <a:xfrm>
          <a:off x="1039575" y="1849006"/>
          <a:ext cx="472317" cy="91440"/>
        </a:xfrm>
        <a:custGeom>
          <a:avLst/>
          <a:gdLst/>
          <a:ahLst/>
          <a:cxnLst/>
          <a:rect l="0" t="0" r="0" b="0"/>
          <a:pathLst>
            <a:path>
              <a:moveTo>
                <a:pt x="0" y="45720"/>
              </a:moveTo>
              <a:lnTo>
                <a:pt x="472317" y="457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263926" y="1882918"/>
        <a:ext cx="23615" cy="23615"/>
      </dsp:txXfrm>
    </dsp:sp>
    <dsp:sp modelId="{745A96FD-99AB-435F-AE07-59179E7409FA}">
      <dsp:nvSpPr>
        <dsp:cNvPr id="0" name=""/>
        <dsp:cNvSpPr/>
      </dsp:nvSpPr>
      <dsp:spPr>
        <a:xfrm>
          <a:off x="1039575" y="994731"/>
          <a:ext cx="472317" cy="899995"/>
        </a:xfrm>
        <a:custGeom>
          <a:avLst/>
          <a:gdLst/>
          <a:ahLst/>
          <a:cxnLst/>
          <a:rect l="0" t="0" r="0" b="0"/>
          <a:pathLst>
            <a:path>
              <a:moveTo>
                <a:pt x="0" y="899995"/>
              </a:moveTo>
              <a:lnTo>
                <a:pt x="236158" y="899995"/>
              </a:lnTo>
              <a:lnTo>
                <a:pt x="236158" y="0"/>
              </a:lnTo>
              <a:lnTo>
                <a:pt x="472317"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zh-CN" altLang="en-US" sz="500" kern="1200"/>
        </a:p>
      </dsp:txBody>
      <dsp:txXfrm>
        <a:off x="1250324" y="1419318"/>
        <a:ext cx="50820" cy="50820"/>
      </dsp:txXfrm>
    </dsp:sp>
    <dsp:sp modelId="{4AD77A6A-AD54-4E3C-A9C4-394F7CAC43A7}">
      <dsp:nvSpPr>
        <dsp:cNvPr id="0" name=""/>
        <dsp:cNvSpPr/>
      </dsp:nvSpPr>
      <dsp:spPr>
        <a:xfrm rot="16200000">
          <a:off x="-1215148" y="1534728"/>
          <a:ext cx="3789453" cy="7199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zh-CN" altLang="en-US" sz="3600" kern="1200" dirty="0">
              <a:latin typeface="隶书" panose="02010509060101010101" pitchFamily="49" charset="-122"/>
              <a:ea typeface="隶书" panose="02010509060101010101" pitchFamily="49" charset="-122"/>
            </a:rPr>
            <a:t>按价格模式</a:t>
          </a:r>
        </a:p>
      </dsp:txBody>
      <dsp:txXfrm>
        <a:off x="-1215148" y="1534728"/>
        <a:ext cx="3789453" cy="719996"/>
      </dsp:txXfrm>
    </dsp:sp>
    <dsp:sp modelId="{B39A071A-57E0-4785-82AF-8E510A7CCBBC}">
      <dsp:nvSpPr>
        <dsp:cNvPr id="0" name=""/>
        <dsp:cNvSpPr/>
      </dsp:nvSpPr>
      <dsp:spPr>
        <a:xfrm>
          <a:off x="1511892" y="634733"/>
          <a:ext cx="2736583" cy="7199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zh-CN" altLang="en-US" sz="3200" kern="1200" dirty="0">
              <a:latin typeface="华文新魏" panose="02010800040101010101" pitchFamily="2" charset="-122"/>
              <a:ea typeface="华文新魏" panose="02010800040101010101" pitchFamily="2" charset="-122"/>
            </a:rPr>
            <a:t>总价合同</a:t>
          </a:r>
        </a:p>
      </dsp:txBody>
      <dsp:txXfrm>
        <a:off x="1511892" y="634733"/>
        <a:ext cx="2736583" cy="719996"/>
      </dsp:txXfrm>
    </dsp:sp>
    <dsp:sp modelId="{24DA6BF5-3705-4945-BE95-DE82F0EDB993}">
      <dsp:nvSpPr>
        <dsp:cNvPr id="0" name=""/>
        <dsp:cNvSpPr/>
      </dsp:nvSpPr>
      <dsp:spPr>
        <a:xfrm>
          <a:off x="1511892" y="1534728"/>
          <a:ext cx="2736583" cy="7199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zh-CN" altLang="en-US" sz="3200" kern="1200" dirty="0">
              <a:latin typeface="华文新魏" panose="02010800040101010101" pitchFamily="2" charset="-122"/>
              <a:ea typeface="华文新魏" panose="02010800040101010101" pitchFamily="2" charset="-122"/>
            </a:rPr>
            <a:t>单价合同</a:t>
          </a:r>
        </a:p>
      </dsp:txBody>
      <dsp:txXfrm>
        <a:off x="1511892" y="1534728"/>
        <a:ext cx="2736583" cy="719996"/>
      </dsp:txXfrm>
    </dsp:sp>
    <dsp:sp modelId="{47837DE1-39C0-4210-A902-124BBB44DEED}">
      <dsp:nvSpPr>
        <dsp:cNvPr id="0" name=""/>
        <dsp:cNvSpPr/>
      </dsp:nvSpPr>
      <dsp:spPr>
        <a:xfrm>
          <a:off x="1511892" y="2434723"/>
          <a:ext cx="2679527" cy="7199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zh-CN" altLang="en-US" sz="3200" kern="1200" dirty="0">
              <a:latin typeface="华文新魏" panose="02010800040101010101" pitchFamily="2" charset="-122"/>
              <a:ea typeface="华文新魏" panose="02010800040101010101" pitchFamily="2" charset="-122"/>
            </a:rPr>
            <a:t>下浮率合同</a:t>
          </a:r>
        </a:p>
      </dsp:txBody>
      <dsp:txXfrm>
        <a:off x="1511892" y="2434723"/>
        <a:ext cx="2679527" cy="719996"/>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2DA1E46-8F53-47F8-B7BC-A9F0352BF51A}" type="datetimeFigureOut">
              <a:rPr lang="zh-CN" altLang="en-US"/>
              <a:pPr>
                <a:defRPr/>
              </a:pPr>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B6661C89-6876-48A9-B4F8-488C2CF11728}" type="slidenum">
              <a:rPr lang="zh-CN" altLang="en-US"/>
              <a:pPr>
                <a:defRPr/>
              </a:pPr>
              <a:t>‹#›</a:t>
            </a:fld>
            <a:endParaRPr lang="zh-CN" altLang="en-US"/>
          </a:p>
        </p:txBody>
      </p:sp>
    </p:spTree>
    <p:extLst>
      <p:ext uri="{BB962C8B-B14F-4D97-AF65-F5344CB8AC3E}">
        <p14:creationId xmlns:p14="http://schemas.microsoft.com/office/powerpoint/2010/main" val="214992728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0" kern="1200">
        <a:solidFill>
          <a:schemeClr val="tx1"/>
        </a:solidFill>
        <a:latin typeface="+mn-lt"/>
        <a:ea typeface="+mn-ea"/>
        <a:cs typeface="+mn-cs"/>
      </a:defRPr>
    </a:lvl1pPr>
    <a:lvl2pPr marL="609600" algn="l" rtl="0" fontAlgn="base">
      <a:spcBef>
        <a:spcPct val="30000"/>
      </a:spcBef>
      <a:spcAft>
        <a:spcPct val="0"/>
      </a:spcAft>
      <a:defRPr sz="1600" kern="1200">
        <a:solidFill>
          <a:schemeClr val="tx1"/>
        </a:solidFill>
        <a:latin typeface="+mn-lt"/>
        <a:ea typeface="+mn-ea"/>
        <a:cs typeface="+mn-cs"/>
      </a:defRPr>
    </a:lvl2pPr>
    <a:lvl3pPr marL="1219200" algn="l" rtl="0" fontAlgn="base">
      <a:spcBef>
        <a:spcPct val="30000"/>
      </a:spcBef>
      <a:spcAft>
        <a:spcPct val="0"/>
      </a:spcAft>
      <a:defRPr sz="1600" kern="1200">
        <a:solidFill>
          <a:schemeClr val="tx1"/>
        </a:solidFill>
        <a:latin typeface="+mn-lt"/>
        <a:ea typeface="+mn-ea"/>
        <a:cs typeface="+mn-cs"/>
      </a:defRPr>
    </a:lvl3pPr>
    <a:lvl4pPr marL="1828800" algn="l" rtl="0" fontAlgn="base">
      <a:spcBef>
        <a:spcPct val="30000"/>
      </a:spcBef>
      <a:spcAft>
        <a:spcPct val="0"/>
      </a:spcAft>
      <a:defRPr sz="1600" kern="1200">
        <a:solidFill>
          <a:schemeClr val="tx1"/>
        </a:solidFill>
        <a:latin typeface="+mn-lt"/>
        <a:ea typeface="+mn-ea"/>
        <a:cs typeface="+mn-cs"/>
      </a:defRPr>
    </a:lvl4pPr>
    <a:lvl5pPr marL="2438400" algn="l" rtl="0" fontAlgn="base">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5</a:t>
            </a:fld>
            <a:endParaRPr lang="zh-CN" altLang="en-US"/>
          </a:p>
        </p:txBody>
      </p:sp>
    </p:spTree>
    <p:extLst>
      <p:ext uri="{BB962C8B-B14F-4D97-AF65-F5344CB8AC3E}">
        <p14:creationId xmlns:p14="http://schemas.microsoft.com/office/powerpoint/2010/main" val="15758809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36</a:t>
            </a:fld>
            <a:endParaRPr lang="zh-CN" altLang="en-US"/>
          </a:p>
        </p:txBody>
      </p:sp>
    </p:spTree>
    <p:extLst>
      <p:ext uri="{BB962C8B-B14F-4D97-AF65-F5344CB8AC3E}">
        <p14:creationId xmlns:p14="http://schemas.microsoft.com/office/powerpoint/2010/main" val="21867176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41</a:t>
            </a:fld>
            <a:endParaRPr lang="zh-CN" altLang="en-US"/>
          </a:p>
        </p:txBody>
      </p:sp>
    </p:spTree>
    <p:extLst>
      <p:ext uri="{BB962C8B-B14F-4D97-AF65-F5344CB8AC3E}">
        <p14:creationId xmlns:p14="http://schemas.microsoft.com/office/powerpoint/2010/main" val="35838268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45</a:t>
            </a:fld>
            <a:endParaRPr lang="zh-CN" altLang="en-US"/>
          </a:p>
        </p:txBody>
      </p:sp>
    </p:spTree>
    <p:extLst>
      <p:ext uri="{BB962C8B-B14F-4D97-AF65-F5344CB8AC3E}">
        <p14:creationId xmlns:p14="http://schemas.microsoft.com/office/powerpoint/2010/main" val="2446852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46</a:t>
            </a:fld>
            <a:endParaRPr lang="zh-CN" altLang="en-US"/>
          </a:p>
        </p:txBody>
      </p:sp>
    </p:spTree>
    <p:extLst>
      <p:ext uri="{BB962C8B-B14F-4D97-AF65-F5344CB8AC3E}">
        <p14:creationId xmlns:p14="http://schemas.microsoft.com/office/powerpoint/2010/main" val="21867176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47</a:t>
            </a:fld>
            <a:endParaRPr lang="zh-CN" altLang="en-US"/>
          </a:p>
        </p:txBody>
      </p:sp>
    </p:spTree>
    <p:extLst>
      <p:ext uri="{BB962C8B-B14F-4D97-AF65-F5344CB8AC3E}">
        <p14:creationId xmlns:p14="http://schemas.microsoft.com/office/powerpoint/2010/main" val="2186717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48</a:t>
            </a:fld>
            <a:endParaRPr lang="zh-CN" altLang="en-US"/>
          </a:p>
        </p:txBody>
      </p:sp>
    </p:spTree>
    <p:extLst>
      <p:ext uri="{BB962C8B-B14F-4D97-AF65-F5344CB8AC3E}">
        <p14:creationId xmlns:p14="http://schemas.microsoft.com/office/powerpoint/2010/main" val="2186717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缺少上位法的支持</a:t>
            </a:r>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49</a:t>
            </a:fld>
            <a:endParaRPr lang="zh-CN" altLang="en-US"/>
          </a:p>
        </p:txBody>
      </p:sp>
    </p:spTree>
    <p:extLst>
      <p:ext uri="{BB962C8B-B14F-4D97-AF65-F5344CB8AC3E}">
        <p14:creationId xmlns:p14="http://schemas.microsoft.com/office/powerpoint/2010/main" val="3952417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52</a:t>
            </a:fld>
            <a:endParaRPr lang="zh-CN" altLang="en-US"/>
          </a:p>
        </p:txBody>
      </p:sp>
    </p:spTree>
    <p:extLst>
      <p:ext uri="{BB962C8B-B14F-4D97-AF65-F5344CB8AC3E}">
        <p14:creationId xmlns:p14="http://schemas.microsoft.com/office/powerpoint/2010/main" val="2930904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53</a:t>
            </a:fld>
            <a:endParaRPr lang="zh-CN" altLang="en-US"/>
          </a:p>
        </p:txBody>
      </p:sp>
    </p:spTree>
    <p:extLst>
      <p:ext uri="{BB962C8B-B14F-4D97-AF65-F5344CB8AC3E}">
        <p14:creationId xmlns:p14="http://schemas.microsoft.com/office/powerpoint/2010/main" val="580736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54</a:t>
            </a:fld>
            <a:endParaRPr lang="zh-CN" altLang="en-US"/>
          </a:p>
        </p:txBody>
      </p:sp>
    </p:spTree>
    <p:extLst>
      <p:ext uri="{BB962C8B-B14F-4D97-AF65-F5344CB8AC3E}">
        <p14:creationId xmlns:p14="http://schemas.microsoft.com/office/powerpoint/2010/main" val="1405093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6</a:t>
            </a:fld>
            <a:endParaRPr lang="zh-CN" altLang="en-US"/>
          </a:p>
        </p:txBody>
      </p:sp>
    </p:spTree>
    <p:extLst>
      <p:ext uri="{BB962C8B-B14F-4D97-AF65-F5344CB8AC3E}">
        <p14:creationId xmlns:p14="http://schemas.microsoft.com/office/powerpoint/2010/main" val="3978586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55</a:t>
            </a:fld>
            <a:endParaRPr lang="zh-CN" altLang="en-US"/>
          </a:p>
        </p:txBody>
      </p:sp>
    </p:spTree>
    <p:extLst>
      <p:ext uri="{BB962C8B-B14F-4D97-AF65-F5344CB8AC3E}">
        <p14:creationId xmlns:p14="http://schemas.microsoft.com/office/powerpoint/2010/main" val="597291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56</a:t>
            </a:fld>
            <a:endParaRPr lang="zh-CN" altLang="en-US"/>
          </a:p>
        </p:txBody>
      </p:sp>
    </p:spTree>
    <p:extLst>
      <p:ext uri="{BB962C8B-B14F-4D97-AF65-F5344CB8AC3E}">
        <p14:creationId xmlns:p14="http://schemas.microsoft.com/office/powerpoint/2010/main" val="2326852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本项目</a:t>
            </a:r>
            <a:r>
              <a:rPr lang="en-US" altLang="zh-CN" dirty="0"/>
              <a:t>2015</a:t>
            </a:r>
            <a:r>
              <a:rPr lang="zh-CN" altLang="en-US" dirty="0"/>
              <a:t>年</a:t>
            </a:r>
            <a:r>
              <a:rPr lang="en-US" altLang="zh-CN" dirty="0"/>
              <a:t>11</a:t>
            </a:r>
            <a:r>
              <a:rPr lang="zh-CN" altLang="en-US" dirty="0"/>
              <a:t>月招标，目前已经完成竣工验收，</a:t>
            </a:r>
            <a:r>
              <a:rPr lang="en-US" altLang="zh-CN" dirty="0"/>
              <a:t>2018</a:t>
            </a:r>
            <a:r>
              <a:rPr lang="zh-CN" altLang="en-US" dirty="0"/>
              <a:t>年</a:t>
            </a:r>
            <a:r>
              <a:rPr lang="en-US" altLang="zh-CN" dirty="0"/>
              <a:t>9</a:t>
            </a:r>
            <a:r>
              <a:rPr lang="zh-CN" altLang="en-US" dirty="0"/>
              <a:t>月正式招生。</a:t>
            </a:r>
          </a:p>
        </p:txBody>
      </p:sp>
      <p:sp>
        <p:nvSpPr>
          <p:cNvPr id="4" name="灯片编号占位符 3"/>
          <p:cNvSpPr>
            <a:spLocks noGrp="1"/>
          </p:cNvSpPr>
          <p:nvPr>
            <p:ph type="sldNum" sz="quarter" idx="10"/>
          </p:nvPr>
        </p:nvSpPr>
        <p:spPr/>
        <p:txBody>
          <a:bodyPr/>
          <a:lstStyle/>
          <a:p>
            <a:fld id="{759DF237-B533-4CA7-852E-375A0A94E06D}" type="slidenum">
              <a:rPr lang="zh-CN" altLang="en-US" smtClean="0"/>
              <a:t>57</a:t>
            </a:fld>
            <a:endParaRPr lang="zh-CN" altLang="en-US"/>
          </a:p>
        </p:txBody>
      </p:sp>
    </p:spTree>
    <p:extLst>
      <p:ext uri="{BB962C8B-B14F-4D97-AF65-F5344CB8AC3E}">
        <p14:creationId xmlns:p14="http://schemas.microsoft.com/office/powerpoint/2010/main" val="36108382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9DF237-B533-4CA7-852E-375A0A94E06D}" type="slidenum">
              <a:rPr lang="zh-CN" altLang="en-US" smtClean="0"/>
              <a:t>58</a:t>
            </a:fld>
            <a:endParaRPr lang="zh-CN" altLang="en-US"/>
          </a:p>
        </p:txBody>
      </p:sp>
    </p:spTree>
    <p:extLst>
      <p:ext uri="{BB962C8B-B14F-4D97-AF65-F5344CB8AC3E}">
        <p14:creationId xmlns:p14="http://schemas.microsoft.com/office/powerpoint/2010/main" val="13990113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61</a:t>
            </a:fld>
            <a:endParaRPr lang="zh-CN" altLang="en-US"/>
          </a:p>
        </p:txBody>
      </p:sp>
    </p:spTree>
    <p:extLst>
      <p:ext uri="{BB962C8B-B14F-4D97-AF65-F5344CB8AC3E}">
        <p14:creationId xmlns:p14="http://schemas.microsoft.com/office/powerpoint/2010/main" val="803955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62</a:t>
            </a:fld>
            <a:endParaRPr lang="zh-CN" altLang="en-US"/>
          </a:p>
        </p:txBody>
      </p:sp>
    </p:spTree>
    <p:extLst>
      <p:ext uri="{BB962C8B-B14F-4D97-AF65-F5344CB8AC3E}">
        <p14:creationId xmlns:p14="http://schemas.microsoft.com/office/powerpoint/2010/main" val="6930556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64</a:t>
            </a:fld>
            <a:endParaRPr lang="zh-CN" altLang="en-US"/>
          </a:p>
        </p:txBody>
      </p:sp>
    </p:spTree>
    <p:extLst>
      <p:ext uri="{BB962C8B-B14F-4D97-AF65-F5344CB8AC3E}">
        <p14:creationId xmlns:p14="http://schemas.microsoft.com/office/powerpoint/2010/main" val="33968028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65</a:t>
            </a:fld>
            <a:endParaRPr lang="zh-CN" altLang="en-US"/>
          </a:p>
        </p:txBody>
      </p:sp>
    </p:spTree>
    <p:extLst>
      <p:ext uri="{BB962C8B-B14F-4D97-AF65-F5344CB8AC3E}">
        <p14:creationId xmlns:p14="http://schemas.microsoft.com/office/powerpoint/2010/main" val="3499503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展陈设计</a:t>
            </a:r>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7</a:t>
            </a:fld>
            <a:endParaRPr lang="zh-CN" altLang="en-US"/>
          </a:p>
        </p:txBody>
      </p:sp>
    </p:spTree>
    <p:extLst>
      <p:ext uri="{BB962C8B-B14F-4D97-AF65-F5344CB8AC3E}">
        <p14:creationId xmlns:p14="http://schemas.microsoft.com/office/powerpoint/2010/main" val="2387861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12</a:t>
            </a:fld>
            <a:endParaRPr lang="zh-CN" altLang="en-US"/>
          </a:p>
        </p:txBody>
      </p:sp>
    </p:spTree>
    <p:extLst>
      <p:ext uri="{BB962C8B-B14F-4D97-AF65-F5344CB8AC3E}">
        <p14:creationId xmlns:p14="http://schemas.microsoft.com/office/powerpoint/2010/main" val="751689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13</a:t>
            </a:fld>
            <a:endParaRPr lang="zh-CN" altLang="en-US"/>
          </a:p>
        </p:txBody>
      </p:sp>
    </p:spTree>
    <p:extLst>
      <p:ext uri="{BB962C8B-B14F-4D97-AF65-F5344CB8AC3E}">
        <p14:creationId xmlns:p14="http://schemas.microsoft.com/office/powerpoint/2010/main" val="3041146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a:solidFill>
                  <a:prstClr val="black"/>
                </a:solidFill>
              </a:rPr>
              <a:pPr>
                <a:defRPr/>
              </a:pPr>
              <a:t>14</a:t>
            </a:fld>
            <a:endParaRPr lang="zh-CN" altLang="en-US">
              <a:solidFill>
                <a:prstClr val="black"/>
              </a:solidFill>
            </a:endParaRPr>
          </a:p>
        </p:txBody>
      </p:sp>
    </p:spTree>
    <p:extLst>
      <p:ext uri="{BB962C8B-B14F-4D97-AF65-F5344CB8AC3E}">
        <p14:creationId xmlns:p14="http://schemas.microsoft.com/office/powerpoint/2010/main" val="933576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15</a:t>
            </a:fld>
            <a:endParaRPr lang="zh-CN" altLang="en-US"/>
          </a:p>
        </p:txBody>
      </p:sp>
    </p:spTree>
    <p:extLst>
      <p:ext uri="{BB962C8B-B14F-4D97-AF65-F5344CB8AC3E}">
        <p14:creationId xmlns:p14="http://schemas.microsoft.com/office/powerpoint/2010/main" val="1680338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smtClean="0"/>
              <a:pPr>
                <a:defRPr/>
              </a:pPr>
              <a:t>17</a:t>
            </a:fld>
            <a:endParaRPr lang="zh-CN" altLang="en-US"/>
          </a:p>
        </p:txBody>
      </p:sp>
    </p:spTree>
    <p:extLst>
      <p:ext uri="{BB962C8B-B14F-4D97-AF65-F5344CB8AC3E}">
        <p14:creationId xmlns:p14="http://schemas.microsoft.com/office/powerpoint/2010/main" val="2348540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6661C89-6876-48A9-B4F8-488C2CF11728}" type="slidenum">
              <a:rPr lang="zh-CN" altLang="en-US">
                <a:solidFill>
                  <a:prstClr val="black"/>
                </a:solidFill>
              </a:rPr>
              <a:pPr>
                <a:defRPr/>
              </a:pPr>
              <a:t>32</a:t>
            </a:fld>
            <a:endParaRPr lang="zh-CN" altLang="en-US">
              <a:solidFill>
                <a:prstClr val="black"/>
              </a:solidFill>
            </a:endParaRPr>
          </a:p>
        </p:txBody>
      </p:sp>
    </p:spTree>
    <p:extLst>
      <p:ext uri="{BB962C8B-B14F-4D97-AF65-F5344CB8AC3E}">
        <p14:creationId xmlns:p14="http://schemas.microsoft.com/office/powerpoint/2010/main" val="1983027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B19B3034-AC56-4B8F-85E2-7159F6ADD5D4}" type="datetime1">
              <a:rPr lang="zh-CN" altLang="en-US" smtClean="0"/>
              <a:pPr>
                <a:defRPr/>
              </a:pPr>
              <a:t>2018/7/23</a:t>
            </a:fld>
            <a:endParaRPr lang="zh-CN" altLang="en-US"/>
          </a:p>
        </p:txBody>
      </p:sp>
      <p:sp>
        <p:nvSpPr>
          <p:cNvPr id="5" name="页脚占位符 4"/>
          <p:cNvSpPr>
            <a:spLocks noGrp="1"/>
          </p:cNvSpPr>
          <p:nvPr>
            <p:ph type="ftr" sz="quarter" idx="11"/>
          </p:nvPr>
        </p:nvSpPr>
        <p:spPr>
          <a:xfrm>
            <a:off x="3455707" y="6356351"/>
            <a:ext cx="5280587" cy="366183"/>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DF34D00-1C4A-4843-A69F-4230EB0A4E3B}"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78945FF-5269-422B-AEE5-56B8472009B3}" type="datetime1">
              <a:rPr lang="zh-CN" altLang="en-US" smtClean="0"/>
              <a:pPr>
                <a:defRPr/>
              </a:pPr>
              <a:t>2018/7/23</a:t>
            </a:fld>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886881-02D5-4CBA-B86A-380D02969A71}"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C5EDDD1-772C-4457-BA8C-FF29CB85BE86}" type="datetime1">
              <a:rPr lang="zh-CN" altLang="en-US" smtClean="0"/>
              <a:pPr>
                <a:defRPr/>
              </a:pPr>
              <a:t>2018/7/23</a:t>
            </a:fld>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40373FE-7578-46A2-B1D7-46704757B56D}" type="slidenum">
              <a:rPr lang="zh-CN" altLang="en-US"/>
              <a:pPr>
                <a:defRPr/>
              </a:pPr>
              <a:t>‹#›</a:t>
            </a:fld>
            <a:endParaRPr lang="zh-CN" altLang="en-US"/>
          </a:p>
        </p:txBody>
      </p:sp>
      <p:sp>
        <p:nvSpPr>
          <p:cNvPr id="7" name="页脚占位符 4"/>
          <p:cNvSpPr>
            <a:spLocks noGrp="1"/>
          </p:cNvSpPr>
          <p:nvPr>
            <p:ph type="ftr" sz="quarter" idx="3"/>
          </p:nvPr>
        </p:nvSpPr>
        <p:spPr>
          <a:xfrm>
            <a:off x="3455707" y="6356351"/>
            <a:ext cx="5280587" cy="366183"/>
          </a:xfrm>
          <a:prstGeom prst="rect">
            <a:avLst/>
          </a:prstGeom>
        </p:spPr>
        <p:txBody>
          <a:bodyPr vert="horz" lIns="91440" tIns="45720" rIns="91440" bIns="45720" rtlCol="0" anchor="ctr"/>
          <a:lstStyle>
            <a:lvl1pPr algn="ctr" fontAlgn="auto">
              <a:spcBef>
                <a:spcPts val="0"/>
              </a:spcBef>
              <a:spcAft>
                <a:spcPts val="0"/>
              </a:spcAft>
              <a:defRPr sz="1600">
                <a:solidFill>
                  <a:schemeClr val="tx1">
                    <a:tint val="75000"/>
                  </a:schemeClr>
                </a:solidFill>
                <a:latin typeface="+mn-lt"/>
                <a:ea typeface="+mn-ea"/>
              </a:defRPr>
            </a:lvl1pPr>
          </a:lstStyle>
          <a:p>
            <a:pPr>
              <a:defRPr/>
            </a:pP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4" name="矩形 13"/>
          <p:cNvSpPr/>
          <p:nvPr userDrawn="1"/>
        </p:nvSpPr>
        <p:spPr>
          <a:xfrm>
            <a:off x="0" y="0"/>
            <a:ext cx="12192000" cy="6858000"/>
          </a:xfrm>
          <a:prstGeom prst="rect">
            <a:avLst/>
          </a:prstGeom>
          <a:gradFill flip="none" rotWithShape="1">
            <a:gsLst>
              <a:gs pos="69000">
                <a:srgbClr val="EAEAEA"/>
              </a:gs>
              <a:gs pos="29000">
                <a:srgbClr val="EFEFEF"/>
              </a:gs>
              <a:gs pos="0">
                <a:schemeClr val="accent3">
                  <a:lumMod val="5000"/>
                  <a:lumOff val="95000"/>
                </a:schemeClr>
              </a:gs>
              <a:gs pos="100000">
                <a:schemeClr val="accent3">
                  <a:lumMod val="30000"/>
                  <a:lumOff val="70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lvl1pPr>
              <a:defRPr sz="2400">
                <a:latin typeface="Bodoni MT Black" panose="02070A03080606020203" pitchFamily="18" charset="0"/>
              </a:defRPr>
            </a:lvl1pPr>
          </a:lstStyle>
          <a:p>
            <a:fld id="{B412BF22-B99C-4BF9-B063-16AD5C8184A3}" type="slidenum">
              <a:rPr lang="zh-CN" altLang="en-US" smtClean="0"/>
              <a:t>‹#›</a:t>
            </a:fld>
            <a:endParaRPr lang="zh-CN" altLang="en-US"/>
          </a:p>
        </p:txBody>
      </p:sp>
      <p:sp>
        <p:nvSpPr>
          <p:cNvPr id="8" name="燕尾形 7"/>
          <p:cNvSpPr/>
          <p:nvPr userDrawn="1"/>
        </p:nvSpPr>
        <p:spPr>
          <a:xfrm>
            <a:off x="1181557" y="252663"/>
            <a:ext cx="484632" cy="484632"/>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userDrawn="1"/>
        </p:nvSpPr>
        <p:spPr>
          <a:xfrm>
            <a:off x="1618061" y="252663"/>
            <a:ext cx="484632" cy="484632"/>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1" name="直接连接符 10"/>
          <p:cNvCxnSpPr/>
          <p:nvPr userDrawn="1"/>
        </p:nvCxnSpPr>
        <p:spPr>
          <a:xfrm flipH="1" flipV="1">
            <a:off x="63594" y="877093"/>
            <a:ext cx="11859701"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8412" y="6356350"/>
            <a:ext cx="2463994" cy="427497"/>
          </a:xfrm>
          <a:prstGeom prst="rect">
            <a:avLst/>
          </a:prstGeom>
        </p:spPr>
      </p:pic>
      <p:sp>
        <p:nvSpPr>
          <p:cNvPr id="15" name="五边形 14"/>
          <p:cNvSpPr/>
          <p:nvPr userDrawn="1"/>
        </p:nvSpPr>
        <p:spPr>
          <a:xfrm>
            <a:off x="229844" y="250982"/>
            <a:ext cx="978408" cy="484632"/>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01349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14" name="矩形 13"/>
          <p:cNvSpPr/>
          <p:nvPr userDrawn="1"/>
        </p:nvSpPr>
        <p:spPr>
          <a:xfrm>
            <a:off x="0" y="0"/>
            <a:ext cx="12192000" cy="6858000"/>
          </a:xfrm>
          <a:prstGeom prst="rect">
            <a:avLst/>
          </a:prstGeom>
          <a:gradFill flip="none" rotWithShape="1">
            <a:gsLst>
              <a:gs pos="69000">
                <a:srgbClr val="EAEAEA"/>
              </a:gs>
              <a:gs pos="29000">
                <a:srgbClr val="EFEFEF"/>
              </a:gs>
              <a:gs pos="0">
                <a:schemeClr val="accent3">
                  <a:lumMod val="5000"/>
                  <a:lumOff val="95000"/>
                </a:schemeClr>
              </a:gs>
              <a:gs pos="100000">
                <a:schemeClr val="accent3">
                  <a:lumMod val="30000"/>
                  <a:lumOff val="70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lvl1pPr>
              <a:defRPr sz="2400">
                <a:latin typeface="Bodoni MT Black" panose="02070A03080606020203" pitchFamily="18" charset="0"/>
              </a:defRPr>
            </a:lvl1pPr>
          </a:lstStyle>
          <a:p>
            <a:fld id="{B412BF22-B99C-4BF9-B063-16AD5C8184A3}" type="slidenum">
              <a:rPr lang="zh-CN" altLang="en-US" smtClean="0"/>
              <a:t>‹#›</a:t>
            </a:fld>
            <a:endParaRPr lang="zh-CN" altLang="en-US"/>
          </a:p>
        </p:txBody>
      </p:sp>
      <p:sp>
        <p:nvSpPr>
          <p:cNvPr id="8" name="燕尾形 7"/>
          <p:cNvSpPr/>
          <p:nvPr userDrawn="1"/>
        </p:nvSpPr>
        <p:spPr>
          <a:xfrm>
            <a:off x="1181557" y="252663"/>
            <a:ext cx="484632" cy="484632"/>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燕尾形 8"/>
          <p:cNvSpPr/>
          <p:nvPr userDrawn="1"/>
        </p:nvSpPr>
        <p:spPr>
          <a:xfrm>
            <a:off x="1618061" y="252663"/>
            <a:ext cx="484632" cy="484632"/>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1" name="直接连接符 10"/>
          <p:cNvCxnSpPr/>
          <p:nvPr userDrawn="1"/>
        </p:nvCxnSpPr>
        <p:spPr>
          <a:xfrm flipH="1" flipV="1">
            <a:off x="63594" y="877093"/>
            <a:ext cx="11859701" cy="0"/>
          </a:xfrm>
          <a:prstGeom prst="line">
            <a:avLst/>
          </a:prstGeom>
          <a:ln w="28575">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8412" y="6356350"/>
            <a:ext cx="2463994" cy="427497"/>
          </a:xfrm>
          <a:prstGeom prst="rect">
            <a:avLst/>
          </a:prstGeom>
        </p:spPr>
      </p:pic>
      <p:sp>
        <p:nvSpPr>
          <p:cNvPr id="15" name="五边形 14"/>
          <p:cNvSpPr/>
          <p:nvPr userDrawn="1"/>
        </p:nvSpPr>
        <p:spPr>
          <a:xfrm>
            <a:off x="229844" y="250982"/>
            <a:ext cx="978408" cy="484632"/>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1953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609600" y="1628801"/>
            <a:ext cx="10972800" cy="452543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02C2BBA-EFBE-4A22-8798-06DDB9FFB503}" type="datetime1">
              <a:rPr lang="zh-CN" altLang="en-US" smtClean="0"/>
              <a:pPr>
                <a:defRPr/>
              </a:pPr>
              <a:t>2018/7/23</a:t>
            </a:fld>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5B94106-C6F4-4655-B7DE-D48D79F3712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CF180AD-5A3B-4143-95F9-A4A8CACA6F26}" type="datetime1">
              <a:rPr lang="zh-CN" altLang="en-US" smtClean="0"/>
              <a:pPr>
                <a:defRPr/>
              </a:pPr>
              <a:t>2018/7/23</a:t>
            </a:fld>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41DC9E6-6DD3-4691-A9C7-D271DA09865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76F7EE31-1C7C-46BB-9063-CEFF43D399D1}" type="datetime1">
              <a:rPr lang="zh-CN" altLang="en-US" smtClean="0"/>
              <a:pPr>
                <a:defRPr/>
              </a:pPr>
              <a:t>2018/7/23</a:t>
            </a:fld>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B0D5811-AC7B-4E29-80B8-F7ADF695AEF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13B10A80-4E27-4642-BAB6-289FA8DA24D8}" type="datetime1">
              <a:rPr lang="zh-CN" altLang="en-US" smtClean="0"/>
              <a:pPr>
                <a:defRPr/>
              </a:pPr>
              <a:t>2018/7/23</a:t>
            </a:fld>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5F4A716-14C9-41DE-A1AD-07CBE4E1485A}"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56088AE4-FBF3-4262-AEC9-E11F842BF496}" type="datetime1">
              <a:rPr lang="zh-CN" altLang="en-US" smtClean="0"/>
              <a:pPr>
                <a:defRPr/>
              </a:pPr>
              <a:t>2018/7/23</a:t>
            </a:fld>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C01591AA-1701-4670-82F8-29319F7ADA55}"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BAC5D4E-8744-44BE-A98B-762A4F899E2A}" type="datetime1">
              <a:rPr lang="zh-CN" altLang="en-US" smtClean="0"/>
              <a:pPr>
                <a:defRPr/>
              </a:pPr>
              <a:t>2018/7/23</a:t>
            </a:fld>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34E96E4C-A786-42C8-98B7-EB52B4851D53}"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751D7BF-DD11-4F2E-8955-1A9A853CFEB0}" type="datetime1">
              <a:rPr lang="zh-CN" altLang="en-US" smtClean="0"/>
              <a:pPr>
                <a:defRPr/>
              </a:pPr>
              <a:t>2018/7/23</a:t>
            </a:fld>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8758159-6336-4F39-ABDF-0970ED78D5A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lvl="0"/>
            <a:endParaRPr lang="zh-CN" altLang="en-US" noProof="0"/>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8444D57-EEF4-463E-85B4-54F4BDE3AFB7}" type="datetime1">
              <a:rPr lang="zh-CN" altLang="en-US" smtClean="0"/>
              <a:pPr>
                <a:defRPr/>
              </a:pPr>
              <a:t>2018/7/23</a:t>
            </a:fld>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D6E238C-4D9C-4436-A513-4BF035CCAFFF}"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5167"/>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609600" y="1600201"/>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1"/>
            <a:ext cx="2844800" cy="366183"/>
          </a:xfrm>
          <a:prstGeom prst="rect">
            <a:avLst/>
          </a:prstGeom>
        </p:spPr>
        <p:txBody>
          <a:bodyPr vert="horz" lIns="91440" tIns="45720" rIns="91440" bIns="45720" rtlCol="0" anchor="ctr"/>
          <a:lstStyle>
            <a:lvl1pPr algn="l" fontAlgn="auto">
              <a:spcBef>
                <a:spcPts val="0"/>
              </a:spcBef>
              <a:spcAft>
                <a:spcPts val="0"/>
              </a:spcAft>
              <a:defRPr sz="1600" smtClean="0">
                <a:solidFill>
                  <a:schemeClr val="tx1">
                    <a:tint val="75000"/>
                  </a:schemeClr>
                </a:solidFill>
                <a:latin typeface="+mn-lt"/>
                <a:ea typeface="+mn-ea"/>
              </a:defRPr>
            </a:lvl1pPr>
          </a:lstStyle>
          <a:p>
            <a:pPr>
              <a:defRPr/>
            </a:pPr>
            <a:fld id="{AD6A7AAE-4856-4E0E-941F-542B4E7AEDEF}" type="datetime1">
              <a:rPr lang="zh-CN" altLang="en-US" smtClean="0"/>
              <a:pPr>
                <a:defRPr/>
              </a:pPr>
              <a:t>2018/7/23</a:t>
            </a:fld>
            <a:endParaRPr lang="zh-CN" altLang="en-US"/>
          </a:p>
        </p:txBody>
      </p:sp>
      <p:sp>
        <p:nvSpPr>
          <p:cNvPr id="6" name="灯片编号占位符 5"/>
          <p:cNvSpPr>
            <a:spLocks noGrp="1"/>
          </p:cNvSpPr>
          <p:nvPr>
            <p:ph type="sldNum" sz="quarter" idx="4"/>
          </p:nvPr>
        </p:nvSpPr>
        <p:spPr>
          <a:xfrm>
            <a:off x="8737600" y="6356351"/>
            <a:ext cx="2844800" cy="366183"/>
          </a:xfrm>
          <a:prstGeom prst="rect">
            <a:avLst/>
          </a:prstGeom>
        </p:spPr>
        <p:txBody>
          <a:bodyPr vert="horz" lIns="91440" tIns="45720" rIns="91440" bIns="45720" rtlCol="0" anchor="ctr"/>
          <a:lstStyle>
            <a:lvl1pPr algn="r" fontAlgn="auto">
              <a:spcBef>
                <a:spcPts val="0"/>
              </a:spcBef>
              <a:spcAft>
                <a:spcPts val="0"/>
              </a:spcAft>
              <a:defRPr sz="1600" smtClean="0">
                <a:solidFill>
                  <a:schemeClr val="tx1">
                    <a:tint val="75000"/>
                  </a:schemeClr>
                </a:solidFill>
                <a:latin typeface="+mn-lt"/>
                <a:ea typeface="+mn-ea"/>
              </a:defRPr>
            </a:lvl1pPr>
          </a:lstStyle>
          <a:p>
            <a:pPr>
              <a:defRPr/>
            </a:pPr>
            <a:fld id="{8D58473B-3055-42E7-AAA6-D770D94057E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fontAlgn="base">
        <a:spcBef>
          <a:spcPct val="0"/>
        </a:spcBef>
        <a:spcAft>
          <a:spcPct val="0"/>
        </a:spcAft>
        <a:defRPr sz="5865" kern="1200">
          <a:solidFill>
            <a:schemeClr val="tx1"/>
          </a:solidFill>
          <a:latin typeface="+mj-lt"/>
          <a:ea typeface="+mj-ea"/>
          <a:cs typeface="+mj-cs"/>
        </a:defRPr>
      </a:lvl1pPr>
      <a:lvl2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5pPr>
      <a:lvl6pPr marL="6096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6pPr>
      <a:lvl7pPr marL="12192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7pPr>
      <a:lvl8pPr marL="18288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8pPr>
      <a:lvl9pPr marL="2438400" algn="ctr" rtl="0" fontAlgn="base">
        <a:spcBef>
          <a:spcPct val="0"/>
        </a:spcBef>
        <a:spcAft>
          <a:spcPct val="0"/>
        </a:spcAft>
        <a:defRPr sz="5865">
          <a:solidFill>
            <a:schemeClr val="tx1"/>
          </a:solidFill>
          <a:latin typeface="Calibri" panose="020F0502020204030204" pitchFamily="34" charset="0"/>
          <a:ea typeface="宋体" panose="02010600030101010101" pitchFamily="2" charset="-122"/>
        </a:defRPr>
      </a:lvl9pPr>
    </p:titleStyle>
    <p:bodyStyle>
      <a:lvl1pPr marL="457200" indent="-457200" algn="l" rtl="0" fontAlgn="base">
        <a:spcBef>
          <a:spcPct val="2000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fontAlgn="base">
        <a:spcBef>
          <a:spcPct val="2000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fontAlgn="base">
        <a:spcBef>
          <a:spcPct val="2000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4.png"/><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4.png"/><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4.png"/><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8" Type="http://schemas.openxmlformats.org/officeDocument/2006/relationships/diagramData" Target="../diagrams/data10.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2440" y="4775835"/>
            <a:ext cx="6854120" cy="420884"/>
          </a:xfrm>
          <a:prstGeom prst="rect">
            <a:avLst/>
          </a:prstGeom>
          <a:noFill/>
        </p:spPr>
        <p:txBody>
          <a:bodyPr wrap="square" rtlCol="0">
            <a:spAutoFit/>
          </a:bodyPr>
          <a:lstStyle/>
          <a:p>
            <a:pPr algn="ctr"/>
            <a:r>
              <a:rPr lang="zh-CN" altLang="en-US" sz="2135" b="1" dirty="0">
                <a:solidFill>
                  <a:schemeClr val="tx1">
                    <a:lumMod val="65000"/>
                    <a:lumOff val="35000"/>
                  </a:schemeClr>
                </a:solidFill>
                <a:latin typeface="微软雅黑" panose="020B0503020204020204" pitchFamily="34" charset="-122"/>
                <a:ea typeface="微软雅黑" panose="020B0503020204020204" pitchFamily="34" charset="-122"/>
              </a:rPr>
              <a:t>浙江省建筑设计研究院总承包</a:t>
            </a:r>
            <a:r>
              <a:rPr lang="en-US" altLang="zh-CN" sz="2135" b="1" dirty="0">
                <a:solidFill>
                  <a:schemeClr val="tx1">
                    <a:lumMod val="65000"/>
                    <a:lumOff val="35000"/>
                  </a:schemeClr>
                </a:solidFill>
                <a:latin typeface="微软雅黑" panose="020B0503020204020204" pitchFamily="34" charset="-122"/>
                <a:ea typeface="微软雅黑" panose="020B0503020204020204" pitchFamily="34" charset="-122"/>
              </a:rPr>
              <a:t>(EPC)</a:t>
            </a:r>
            <a:r>
              <a:rPr lang="zh-CN" altLang="en-US" sz="2135" b="1" dirty="0">
                <a:solidFill>
                  <a:schemeClr val="tx1">
                    <a:lumMod val="65000"/>
                    <a:lumOff val="35000"/>
                  </a:schemeClr>
                </a:solidFill>
                <a:latin typeface="微软雅黑" panose="020B0503020204020204" pitchFamily="34" charset="-122"/>
                <a:ea typeface="微软雅黑" panose="020B0503020204020204" pitchFamily="34" charset="-122"/>
              </a:rPr>
              <a:t>管理中心 </a:t>
            </a:r>
            <a:r>
              <a:rPr lang="en-US" altLang="zh-CN" sz="2135"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135" b="1" dirty="0">
                <a:solidFill>
                  <a:schemeClr val="tx1">
                    <a:lumMod val="65000"/>
                    <a:lumOff val="35000"/>
                  </a:schemeClr>
                </a:solidFill>
                <a:latin typeface="微软雅黑" panose="020B0503020204020204" pitchFamily="34" charset="-122"/>
                <a:ea typeface="微软雅黑" panose="020B0503020204020204" pitchFamily="34" charset="-122"/>
              </a:rPr>
              <a:t>李江波</a:t>
            </a:r>
            <a:endParaRPr lang="en-US" altLang="zh-CN" sz="21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631504" y="1916832"/>
            <a:ext cx="9583851" cy="923330"/>
          </a:xfrm>
          <a:prstGeom prst="rect">
            <a:avLst/>
          </a:prstGeom>
          <a:noFill/>
        </p:spPr>
        <p:txBody>
          <a:bodyPr wrap="square" rtlCol="0" anchor="t">
            <a:spAutoFit/>
          </a:bodyPr>
          <a:lstStyle/>
          <a:p>
            <a:r>
              <a:rPr lang="en-US" altLang="zh-CN" sz="5400" dirty="0" err="1">
                <a:solidFill>
                  <a:sysClr val="windowText" lastClr="000000"/>
                </a:solidFill>
                <a:latin typeface="华文琥珀" panose="02010800040101010101" charset="-122"/>
                <a:ea typeface="华文琥珀" panose="02010800040101010101" charset="-122"/>
                <a:sym typeface="+mn-ea"/>
              </a:rPr>
              <a:t>工程总承包管理</a:t>
            </a:r>
            <a:r>
              <a:rPr lang="zh-CN" altLang="en-US" sz="5400" dirty="0">
                <a:solidFill>
                  <a:sysClr val="windowText" lastClr="000000"/>
                </a:solidFill>
                <a:latin typeface="华文琥珀" panose="02010800040101010101" charset="-122"/>
                <a:ea typeface="华文琥珀" panose="02010800040101010101" charset="-122"/>
                <a:sym typeface="+mn-ea"/>
              </a:rPr>
              <a:t>经验交流</a:t>
            </a:r>
            <a:endParaRPr lang="zh-CN" altLang="en-US" sz="5400" dirty="0">
              <a:latin typeface="华文琥珀" panose="02010800040101010101" charset="-122"/>
              <a:ea typeface="华文琥珀" panose="02010800040101010101" charset="-122"/>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636885" cy="3100849"/>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sz="2800" b="1" dirty="0">
                <a:solidFill>
                  <a:schemeClr val="tx1"/>
                </a:solidFill>
                <a:latin typeface="方正粗圆简体" panose="03000509000000000000" charset="-122"/>
                <a:ea typeface="方正粗圆简体" panose="03000509000000000000" charset="-122"/>
                <a:cs typeface="Arial" panose="020B0604020202020204" pitchFamily="34" charset="0"/>
              </a:rPr>
              <a:t>工程</a:t>
            </a:r>
            <a:r>
              <a:rPr lang="zh-CN" altLang="en-US" sz="2800" b="1" dirty="0">
                <a:solidFill>
                  <a:schemeClr val="tx1"/>
                </a:solidFill>
                <a:latin typeface="方正粗圆简体" panose="03000509000000000000" charset="-122"/>
                <a:ea typeface="方正粗圆简体" panose="03000509000000000000" charset="-122"/>
                <a:cs typeface="Arial" panose="020B0604020202020204" pitchFamily="34" charset="0"/>
              </a:rPr>
              <a:t>项目管理</a:t>
            </a:r>
            <a:endParaRPr lang="zh-CN" sz="28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809625" indent="-361950" algn="just" eaLnBrk="1" latinLnBrk="0" hangingPunct="1">
              <a:lnSpc>
                <a:spcPct val="125000"/>
              </a:lnSpc>
              <a:spcBef>
                <a:spcPts val="1200"/>
              </a:spcBef>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cs typeface="Arial" panose="020B0604020202020204" pitchFamily="34" charset="0"/>
              </a:rPr>
              <a:t>是指从事工程项目管理的企业受业主委托，按照合同约定，代表业主对工程项目的组织实施进行全过程或若干阶段的管理和服务。</a:t>
            </a:r>
            <a:endParaRPr lang="en-US" altLang="zh-CN" sz="2200" dirty="0">
              <a:latin typeface="微软雅黑" panose="020B0503020204020204" pitchFamily="34" charset="-122"/>
              <a:ea typeface="微软雅黑" panose="020B0503020204020204" pitchFamily="34" charset="-122"/>
              <a:cs typeface="Arial" panose="020B0604020202020204" pitchFamily="34" charset="0"/>
            </a:endParaRPr>
          </a:p>
          <a:p>
            <a:pPr marL="809625" indent="-361950" algn="just" eaLnBrk="1" latinLnBrk="0" hangingPunct="1">
              <a:lnSpc>
                <a:spcPct val="125000"/>
              </a:lnSpc>
              <a:spcBef>
                <a:spcPts val="1200"/>
              </a:spcBef>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cs typeface="Arial" panose="020B0604020202020204" pitchFamily="34" charset="0"/>
                <a:sym typeface="+mn-ea"/>
              </a:rPr>
              <a:t>工程项目管理企业不直接与该工程项目的总承包企业或勘察、设计、供货、施工等企业签订合同，但可以按合同约定，协助业主与工程项目的总承包企业或勘察、设计、供货、施工等企业签订合同，并受业主委托监督合同的履行。</a:t>
            </a:r>
            <a:endParaRPr lang="en-US" altLang="zh-CN" sz="2200" dirty="0">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10</a:t>
            </a:fld>
            <a:endParaRPr lang="zh-CN" altLang="en-US" dirty="0"/>
          </a:p>
        </p:txBody>
      </p:sp>
      <p:sp>
        <p:nvSpPr>
          <p:cNvPr id="5" name="TextBox 1"/>
          <p:cNvSpPr txBox="1"/>
          <p:nvPr/>
        </p:nvSpPr>
        <p:spPr>
          <a:xfrm>
            <a:off x="602779" y="4437112"/>
            <a:ext cx="10727690" cy="1523494"/>
          </a:xfrm>
          <a:prstGeom prst="rect">
            <a:avLst/>
          </a:prstGeom>
          <a:noFill/>
        </p:spPr>
        <p:txBody>
          <a:bodyPr wrap="square" rtlCol="0">
            <a:spAutoFit/>
          </a:bodyPr>
          <a:lstStyle/>
          <a:p>
            <a:pPr marL="457200" indent="-457200">
              <a:spcAft>
                <a:spcPts val="1200"/>
              </a:spcAft>
              <a:buFont typeface="Wingdings" panose="05000000000000000000" charset="0"/>
              <a:buChar char="Ø"/>
            </a:pPr>
            <a:r>
              <a:rPr lang="zh-CN" altLang="zh-CN" sz="2800" b="1" dirty="0">
                <a:latin typeface="方正粗圆简体" panose="03000509000000000000" charset="-122"/>
                <a:ea typeface="方正粗圆简体" panose="03000509000000000000" charset="-122"/>
                <a:cs typeface="Arial" panose="020B0604020202020204" pitchFamily="34" charset="0"/>
              </a:rPr>
              <a:t>工程</a:t>
            </a:r>
            <a:r>
              <a:rPr lang="zh-CN" altLang="en-US" sz="2800" b="1" dirty="0">
                <a:latin typeface="方正粗圆简体" panose="03000509000000000000" charset="-122"/>
                <a:ea typeface="方正粗圆简体" panose="03000509000000000000" charset="-122"/>
                <a:cs typeface="Arial" panose="020B0604020202020204" pitchFamily="34" charset="0"/>
              </a:rPr>
              <a:t>项目管理</a:t>
            </a:r>
            <a:r>
              <a:rPr lang="zh-CN" sz="2800" b="1" dirty="0">
                <a:latin typeface="方正粗圆简体" panose="03000509000000000000" charset="-122"/>
                <a:ea typeface="方正粗圆简体" panose="03000509000000000000" charset="-122"/>
                <a:cs typeface="Arial" panose="020B0604020202020204" pitchFamily="34" charset="0"/>
              </a:rPr>
              <a:t>模式</a:t>
            </a:r>
          </a:p>
          <a:p>
            <a:pPr marL="809625" indent="-361950"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项目管理服务（</a:t>
            </a:r>
            <a:r>
              <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PM</a:t>
            </a: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809625" indent="-361950"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项目管理承包（</a:t>
            </a:r>
            <a:r>
              <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PMC</a:t>
            </a: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09330025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2397" y="1124744"/>
            <a:ext cx="10636885" cy="2946961"/>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altLang="en-US" sz="2800" b="1" dirty="0">
                <a:solidFill>
                  <a:schemeClr val="tx2"/>
                </a:solidFill>
                <a:latin typeface="方正粗圆简体" panose="03000509000000000000" charset="-122"/>
                <a:ea typeface="方正粗圆简体" panose="03000509000000000000" charset="-122"/>
                <a:cs typeface="Arial" panose="020B0604020202020204" pitchFamily="34" charset="0"/>
              </a:rPr>
              <a:t>项目管理服务（</a:t>
            </a:r>
            <a:r>
              <a:rPr lang="en-US" altLang="zh-CN" sz="2800" b="1" dirty="0">
                <a:solidFill>
                  <a:schemeClr val="tx2"/>
                </a:solidFill>
                <a:latin typeface="方正粗圆简体" panose="03000509000000000000" charset="-122"/>
                <a:ea typeface="方正粗圆简体" panose="03000509000000000000" charset="-122"/>
                <a:cs typeface="Arial" panose="020B0604020202020204" pitchFamily="34" charset="0"/>
              </a:rPr>
              <a:t>PM</a:t>
            </a:r>
            <a:r>
              <a:rPr lang="zh-CN" altLang="en-US" sz="2800" b="1" dirty="0">
                <a:solidFill>
                  <a:schemeClr val="tx2"/>
                </a:solidFill>
                <a:latin typeface="方正粗圆简体" panose="03000509000000000000" charset="-122"/>
                <a:ea typeface="方正粗圆简体" panose="03000509000000000000" charset="-122"/>
                <a:cs typeface="Arial" panose="020B0604020202020204" pitchFamily="34" charset="0"/>
              </a:rPr>
              <a:t>）</a:t>
            </a:r>
          </a:p>
          <a:p>
            <a:pPr marL="809625" indent="-361950" algn="just" eaLnBrk="1" latinLnBrk="0" hangingPunct="1">
              <a:lnSpc>
                <a:spcPct val="125000"/>
              </a:lnSpc>
              <a:spcBef>
                <a:spcPts val="1200"/>
              </a:spcBef>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cs typeface="Arial" panose="020B0604020202020204" pitchFamily="34" charset="0"/>
              </a:rPr>
              <a:t>项目管理服务是指工程项目管理企业按照合同约定，在工程项目决策阶段，为业主编制可行性研究报告，进行可行性分析和项目策划；在工程项目实施阶段，为业主提供招标代理、设计管理、采购管理、施工管理和试运行（竣工验收）等服务，代表业主对工程项目进行质量、安全、进度、费用、合同、信息等管理和控制。</a:t>
            </a:r>
            <a:endParaRPr lang="en-US" altLang="zh-CN" sz="2200" dirty="0">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11</a:t>
            </a:fld>
            <a:endParaRPr lang="zh-CN" altLang="en-US" dirty="0"/>
          </a:p>
        </p:txBody>
      </p:sp>
      <p:sp>
        <p:nvSpPr>
          <p:cNvPr id="5" name="TextBox 1"/>
          <p:cNvSpPr txBox="1"/>
          <p:nvPr/>
        </p:nvSpPr>
        <p:spPr>
          <a:xfrm>
            <a:off x="571500" y="4300344"/>
            <a:ext cx="10727690" cy="1946687"/>
          </a:xfrm>
          <a:prstGeom prst="rect">
            <a:avLst/>
          </a:prstGeom>
          <a:noFill/>
        </p:spPr>
        <p:txBody>
          <a:bodyPr wrap="square" rtlCol="0">
            <a:spAutoFit/>
          </a:bodyPr>
          <a:lstStyle/>
          <a:p>
            <a:pPr marL="457200" indent="-457200">
              <a:spcAft>
                <a:spcPts val="1200"/>
              </a:spcAft>
              <a:buFont typeface="Wingdings" panose="05000000000000000000" charset="0"/>
              <a:buChar char="Ø"/>
            </a:pPr>
            <a:r>
              <a:rPr lang="zh-CN" altLang="en-US" sz="2800" b="1" dirty="0">
                <a:solidFill>
                  <a:schemeClr val="tx2"/>
                </a:solidFill>
                <a:latin typeface="方正粗圆简体" panose="03000509000000000000" charset="-122"/>
                <a:ea typeface="方正粗圆简体" panose="03000509000000000000" charset="-122"/>
                <a:cs typeface="Arial" panose="020B0604020202020204" pitchFamily="34" charset="0"/>
              </a:rPr>
              <a:t>项目管理承包（</a:t>
            </a:r>
            <a:r>
              <a:rPr lang="en-US" altLang="zh-CN" sz="2800" b="1" dirty="0">
                <a:solidFill>
                  <a:schemeClr val="tx2"/>
                </a:solidFill>
                <a:latin typeface="方正粗圆简体" panose="03000509000000000000" charset="-122"/>
                <a:ea typeface="方正粗圆简体" panose="03000509000000000000" charset="-122"/>
                <a:cs typeface="Arial" panose="020B0604020202020204" pitchFamily="34" charset="0"/>
              </a:rPr>
              <a:t>PMC</a:t>
            </a:r>
            <a:r>
              <a:rPr lang="zh-CN" altLang="en-US" sz="2800" b="1" dirty="0">
                <a:solidFill>
                  <a:schemeClr val="tx2"/>
                </a:solidFill>
                <a:latin typeface="方正粗圆简体" panose="03000509000000000000" charset="-122"/>
                <a:ea typeface="方正粗圆简体" panose="03000509000000000000" charset="-122"/>
                <a:cs typeface="Arial" panose="020B0604020202020204" pitchFamily="34" charset="0"/>
              </a:rPr>
              <a:t>）</a:t>
            </a:r>
          </a:p>
          <a:p>
            <a:pPr marL="809625" indent="-361950" algn="just" eaLnBrk="1" latinLnBrk="0" hangingPunct="1">
              <a:lnSpc>
                <a:spcPct val="125000"/>
              </a:lnSpc>
              <a:buFont typeface="Wingdings" panose="05000000000000000000" charset="0"/>
              <a:buChar char="u"/>
            </a:pPr>
            <a:r>
              <a:rPr lang="zh-CN" altLang="en-US" sz="2200" dirty="0">
                <a:latin typeface="微软雅黑" panose="020B0503020204020204" pitchFamily="34" charset="-122"/>
                <a:ea typeface="微软雅黑" panose="020B0503020204020204" pitchFamily="34" charset="-122"/>
                <a:cs typeface="Arial" panose="020B0604020202020204" pitchFamily="34" charset="0"/>
              </a:rPr>
              <a:t>项目管理承包是指工程项目管理企业按照合同约定，除完成项目管理服务（</a:t>
            </a:r>
            <a:r>
              <a:rPr lang="en-US" altLang="zh-CN" sz="2200" dirty="0">
                <a:latin typeface="微软雅黑" panose="020B0503020204020204" pitchFamily="34" charset="-122"/>
                <a:ea typeface="微软雅黑" panose="020B0503020204020204" pitchFamily="34" charset="-122"/>
                <a:cs typeface="Arial" panose="020B0604020202020204" pitchFamily="34" charset="0"/>
              </a:rPr>
              <a:t>PM</a:t>
            </a:r>
            <a:r>
              <a:rPr lang="zh-CN" altLang="en-US" sz="2200" dirty="0">
                <a:latin typeface="微软雅黑" panose="020B0503020204020204" pitchFamily="34" charset="-122"/>
                <a:ea typeface="微软雅黑" panose="020B0503020204020204" pitchFamily="34" charset="-122"/>
                <a:cs typeface="Arial" panose="020B0604020202020204" pitchFamily="34" charset="0"/>
              </a:rPr>
              <a:t>）的全部工作内容外，还可以负责完成合同约定的工程初步设计（基础工程设计）等工作。</a:t>
            </a:r>
            <a:endParaRPr lang="en-US" altLang="zh-CN" sz="2200" dirty="0">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422325666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3392" y="1064234"/>
            <a:ext cx="10636885" cy="1061829"/>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en-US" altLang="zh-CN" sz="2800" b="1" dirty="0">
                <a:solidFill>
                  <a:schemeClr val="tx1"/>
                </a:solidFill>
                <a:latin typeface="方正粗圆简体" panose="03000509000000000000" charset="-122"/>
                <a:ea typeface="方正粗圆简体" panose="03000509000000000000" charset="-122"/>
                <a:cs typeface="Arial" panose="020B0604020202020204" pitchFamily="34" charset="0"/>
              </a:rPr>
              <a:t>PM/PMC</a:t>
            </a:r>
            <a:r>
              <a:rPr lang="zh-CN" sz="2800" b="1" dirty="0">
                <a:solidFill>
                  <a:schemeClr val="tx1"/>
                </a:solidFill>
                <a:latin typeface="方正粗圆简体" panose="03000509000000000000" charset="-122"/>
                <a:ea typeface="方正粗圆简体" panose="03000509000000000000" charset="-122"/>
                <a:cs typeface="Arial" panose="020B0604020202020204" pitchFamily="34" charset="0"/>
              </a:rPr>
              <a:t>工程</a:t>
            </a:r>
            <a:r>
              <a:rPr lang="zh-CN" altLang="en-US" sz="2800" b="1" dirty="0">
                <a:solidFill>
                  <a:schemeClr val="tx1"/>
                </a:solidFill>
                <a:latin typeface="方正粗圆简体" panose="03000509000000000000" charset="-122"/>
                <a:ea typeface="方正粗圆简体" panose="03000509000000000000" charset="-122"/>
                <a:cs typeface="Arial" panose="020B0604020202020204" pitchFamily="34" charset="0"/>
              </a:rPr>
              <a:t>建设模式</a:t>
            </a:r>
            <a:endParaRPr lang="zh-CN" sz="28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12</a:t>
            </a:fld>
            <a:endParaRPr lang="zh-CN" altLang="en-US" dirty="0"/>
          </a:p>
        </p:txBody>
      </p:sp>
      <p:sp>
        <p:nvSpPr>
          <p:cNvPr id="6" name="文本框 5"/>
          <p:cNvSpPr txBox="1"/>
          <p:nvPr/>
        </p:nvSpPr>
        <p:spPr>
          <a:xfrm>
            <a:off x="2712502" y="2512456"/>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项目业主</a:t>
            </a:r>
          </a:p>
        </p:txBody>
      </p:sp>
      <p:sp>
        <p:nvSpPr>
          <p:cNvPr id="8" name="文本框 7"/>
          <p:cNvSpPr txBox="1"/>
          <p:nvPr/>
        </p:nvSpPr>
        <p:spPr>
          <a:xfrm>
            <a:off x="4526122" y="3181269"/>
            <a:ext cx="1569878" cy="369332"/>
          </a:xfrm>
          <a:prstGeom prst="rect">
            <a:avLst/>
          </a:prstGeom>
          <a:noFill/>
          <a:ln w="15875">
            <a:solidFill>
              <a:schemeClr val="tx1"/>
            </a:solidFill>
          </a:ln>
        </p:spPr>
        <p:txBody>
          <a:bodyPr wrap="square" rtlCol="0">
            <a:spAutoFit/>
          </a:bodyPr>
          <a:lstStyle/>
          <a:p>
            <a:pPr algn="ctr"/>
            <a:r>
              <a:rPr lang="en-US" altLang="zh-CN" dirty="0">
                <a:latin typeface="隶书" panose="02010509060101010101" pitchFamily="49" charset="-122"/>
                <a:ea typeface="隶书" panose="02010509060101010101" pitchFamily="49" charset="-122"/>
              </a:rPr>
              <a:t>PM/PMC</a:t>
            </a:r>
            <a:r>
              <a:rPr lang="zh-CN" altLang="en-US" dirty="0">
                <a:latin typeface="华文隶书" panose="02010800040101010101" pitchFamily="2" charset="-122"/>
                <a:ea typeface="华文隶书" panose="02010800040101010101" pitchFamily="2" charset="-122"/>
              </a:rPr>
              <a:t>承包商</a:t>
            </a:r>
          </a:p>
        </p:txBody>
      </p:sp>
      <p:sp>
        <p:nvSpPr>
          <p:cNvPr id="9" name="文本框 8"/>
          <p:cNvSpPr txBox="1"/>
          <p:nvPr/>
        </p:nvSpPr>
        <p:spPr>
          <a:xfrm>
            <a:off x="1609798" y="4465322"/>
            <a:ext cx="1577466" cy="369332"/>
          </a:xfrm>
          <a:prstGeom prst="rect">
            <a:avLst/>
          </a:prstGeom>
          <a:noFill/>
          <a:ln w="15875">
            <a:solidFill>
              <a:schemeClr val="tx1"/>
            </a:solidFill>
          </a:ln>
        </p:spPr>
        <p:txBody>
          <a:bodyPr wrap="square" rtlCol="0">
            <a:spAutoFit/>
          </a:bodyPr>
          <a:lstStyle/>
          <a:p>
            <a:pPr algn="ctr"/>
            <a:r>
              <a:rPr lang="zh-CN" altLang="en-US" dirty="0">
                <a:latin typeface="隶书" panose="02010509060101010101" pitchFamily="49" charset="-122"/>
                <a:ea typeface="隶书" panose="02010509060101010101" pitchFamily="49" charset="-122"/>
              </a:rPr>
              <a:t>工程承包商</a:t>
            </a:r>
            <a:r>
              <a:rPr lang="en-US" altLang="zh-CN" dirty="0">
                <a:latin typeface="隶书" panose="02010509060101010101" pitchFamily="49" charset="-122"/>
                <a:ea typeface="隶书" panose="02010509060101010101" pitchFamily="49" charset="-122"/>
              </a:rPr>
              <a:t>1</a:t>
            </a:r>
          </a:p>
        </p:txBody>
      </p:sp>
      <p:sp>
        <p:nvSpPr>
          <p:cNvPr id="10" name="文本框 9"/>
          <p:cNvSpPr txBox="1"/>
          <p:nvPr/>
        </p:nvSpPr>
        <p:spPr>
          <a:xfrm>
            <a:off x="3662026" y="4465322"/>
            <a:ext cx="1584176" cy="369332"/>
          </a:xfrm>
          <a:prstGeom prst="rect">
            <a:avLst/>
          </a:prstGeom>
          <a:noFill/>
          <a:ln w="15875">
            <a:solidFill>
              <a:schemeClr val="tx1"/>
            </a:solidFill>
          </a:ln>
        </p:spPr>
        <p:txBody>
          <a:bodyPr wrap="square" rtlCol="0">
            <a:spAutoFit/>
          </a:bodyPr>
          <a:lstStyle/>
          <a:p>
            <a:pPr algn="ctr"/>
            <a:r>
              <a:rPr lang="zh-CN" altLang="en-US" dirty="0">
                <a:latin typeface="隶书" panose="02010509060101010101" pitchFamily="49" charset="-122"/>
                <a:ea typeface="隶书" panose="02010509060101010101" pitchFamily="49" charset="-122"/>
              </a:rPr>
              <a:t>工程承包商</a:t>
            </a:r>
            <a:r>
              <a:rPr lang="en-US" altLang="zh-CN" dirty="0">
                <a:latin typeface="隶书" panose="02010509060101010101" pitchFamily="49" charset="-122"/>
                <a:ea typeface="隶书" panose="02010509060101010101" pitchFamily="49" charset="-122"/>
              </a:rPr>
              <a:t>2</a:t>
            </a:r>
          </a:p>
        </p:txBody>
      </p:sp>
      <p:cxnSp>
        <p:nvCxnSpPr>
          <p:cNvPr id="20" name="直接连接符 19"/>
          <p:cNvCxnSpPr/>
          <p:nvPr/>
        </p:nvCxnSpPr>
        <p:spPr>
          <a:xfrm>
            <a:off x="3446002" y="2881788"/>
            <a:ext cx="0" cy="1125208"/>
          </a:xfrm>
          <a:prstGeom prst="line">
            <a:avLst/>
          </a:prstGeom>
          <a:ln w="12700"/>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2290054" y="4006996"/>
            <a:ext cx="4608512" cy="1930"/>
          </a:xfrm>
          <a:prstGeom prst="line">
            <a:avLst/>
          </a:prstGeom>
          <a:ln w="12700"/>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a:off x="2290054" y="4006996"/>
            <a:ext cx="3820" cy="458326"/>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2" name="矩形 31"/>
          <p:cNvSpPr/>
          <p:nvPr/>
        </p:nvSpPr>
        <p:spPr>
          <a:xfrm>
            <a:off x="1415480" y="5083640"/>
            <a:ext cx="9577064" cy="830997"/>
          </a:xfrm>
          <a:prstGeom prst="rect">
            <a:avLst/>
          </a:prstGeom>
        </p:spPr>
        <p:txBody>
          <a:bodyPr wrap="square">
            <a:spAutoFit/>
          </a:bodyPr>
          <a:lstStyle/>
          <a:p>
            <a:pPr algn="just"/>
            <a:r>
              <a:rPr lang="zh-CN" altLang="en-US" sz="1600" dirty="0">
                <a:latin typeface="楷体" panose="02010609060101010101" pitchFamily="49" charset="-122"/>
                <a:ea typeface="楷体" panose="02010609060101010101" pitchFamily="49" charset="-122"/>
              </a:rPr>
              <a:t>项目总承包（</a:t>
            </a:r>
            <a:r>
              <a:rPr lang="en-US" altLang="zh-CN" sz="1600" dirty="0">
                <a:latin typeface="楷体" panose="02010609060101010101" pitchFamily="49" charset="-122"/>
                <a:ea typeface="楷体" panose="02010609060101010101" pitchFamily="49" charset="-122"/>
              </a:rPr>
              <a:t>Project Management Contract</a:t>
            </a:r>
            <a:r>
              <a:rPr lang="zh-CN" altLang="en-US" sz="1600" dirty="0">
                <a:latin typeface="楷体" panose="02010609060101010101" pitchFamily="49" charset="-122"/>
                <a:ea typeface="楷体" panose="02010609060101010101" pitchFamily="49" charset="-122"/>
              </a:rPr>
              <a:t>），有时候也被称为</a:t>
            </a:r>
            <a:r>
              <a:rPr lang="en-US" altLang="zh-CN" sz="1600" dirty="0">
                <a:latin typeface="楷体" panose="02010609060101010101" pitchFamily="49" charset="-122"/>
                <a:ea typeface="楷体" panose="02010609060101010101" pitchFamily="49" charset="-122"/>
              </a:rPr>
              <a:t>IMPT</a:t>
            </a:r>
            <a:r>
              <a:rPr lang="zh-CN" altLang="en-US" sz="1600" dirty="0">
                <a:latin typeface="楷体" panose="02010609060101010101" pitchFamily="49" charset="-122"/>
                <a:ea typeface="楷体" panose="02010609060101010101" pitchFamily="49" charset="-122"/>
              </a:rPr>
              <a:t>（</a:t>
            </a:r>
            <a:r>
              <a:rPr lang="en-US" altLang="zh-CN" sz="1600" dirty="0">
                <a:latin typeface="楷体" panose="02010609060101010101" pitchFamily="49" charset="-122"/>
                <a:ea typeface="楷体" panose="02010609060101010101" pitchFamily="49" charset="-122"/>
              </a:rPr>
              <a:t>Integrated Project Management Team</a:t>
            </a:r>
            <a:r>
              <a:rPr lang="zh-CN" altLang="en-US" sz="1600" dirty="0">
                <a:latin typeface="楷体" panose="02010609060101010101" pitchFamily="49" charset="-122"/>
                <a:ea typeface="楷体" panose="02010609060101010101" pitchFamily="49" charset="-122"/>
              </a:rPr>
              <a:t>一体化项目管理），广义上指是业主聘请专业的项目管理公司，代表业主在项目组织实施的全过程或若干过程中提供一体化的项目管理服务；此定义涵盖了所有管理类总承包模式的内容。</a:t>
            </a:r>
            <a:endParaRPr lang="zh-CN" altLang="en-US" sz="1600" dirty="0">
              <a:effectLst/>
              <a:latin typeface="楷体" panose="02010609060101010101" pitchFamily="49" charset="-122"/>
              <a:ea typeface="楷体" panose="02010609060101010101" pitchFamily="49" charset="-122"/>
            </a:endParaRPr>
          </a:p>
        </p:txBody>
      </p:sp>
      <p:sp>
        <p:nvSpPr>
          <p:cNvPr id="19" name="文本框 18"/>
          <p:cNvSpPr txBox="1"/>
          <p:nvPr/>
        </p:nvSpPr>
        <p:spPr>
          <a:xfrm>
            <a:off x="5737632" y="4465322"/>
            <a:ext cx="1584176" cy="369332"/>
          </a:xfrm>
          <a:prstGeom prst="rect">
            <a:avLst/>
          </a:prstGeom>
          <a:noFill/>
          <a:ln w="15875">
            <a:solidFill>
              <a:schemeClr val="tx1"/>
            </a:solidFill>
          </a:ln>
        </p:spPr>
        <p:txBody>
          <a:bodyPr wrap="square" rtlCol="0">
            <a:spAutoFit/>
          </a:bodyPr>
          <a:lstStyle/>
          <a:p>
            <a:pPr algn="ctr"/>
            <a:r>
              <a:rPr lang="zh-CN" altLang="en-US" dirty="0">
                <a:latin typeface="隶书" panose="02010509060101010101" pitchFamily="49" charset="-122"/>
                <a:ea typeface="隶书" panose="02010509060101010101" pitchFamily="49" charset="-122"/>
              </a:rPr>
              <a:t>工程承包商</a:t>
            </a:r>
            <a:r>
              <a:rPr lang="en-US" altLang="zh-CN" dirty="0">
                <a:latin typeface="隶书" panose="02010509060101010101" pitchFamily="49" charset="-122"/>
                <a:ea typeface="隶书" panose="02010509060101010101" pitchFamily="49" charset="-122"/>
              </a:rPr>
              <a:t>3</a:t>
            </a:r>
          </a:p>
        </p:txBody>
      </p:sp>
      <p:cxnSp>
        <p:nvCxnSpPr>
          <p:cNvPr id="23" name="直接连接符 22"/>
          <p:cNvCxnSpPr/>
          <p:nvPr/>
        </p:nvCxnSpPr>
        <p:spPr>
          <a:xfrm>
            <a:off x="6898566" y="4006996"/>
            <a:ext cx="0" cy="456397"/>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4238090" y="4006996"/>
            <a:ext cx="0" cy="456397"/>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6" name="直接连接符 25"/>
          <p:cNvCxnSpPr>
            <a:endCxn id="8" idx="1"/>
          </p:cNvCxnSpPr>
          <p:nvPr/>
        </p:nvCxnSpPr>
        <p:spPr>
          <a:xfrm>
            <a:off x="3446002" y="3361188"/>
            <a:ext cx="1080120" cy="4747"/>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flipH="1">
            <a:off x="5246202" y="3550601"/>
            <a:ext cx="6896" cy="538542"/>
          </a:xfrm>
          <a:prstGeom prst="line">
            <a:avLst/>
          </a:prstGeom>
          <a:ln w="12700">
            <a:prstDash val="lgDash"/>
          </a:ln>
        </p:spPr>
        <p:style>
          <a:lnRef idx="1">
            <a:schemeClr val="dk1"/>
          </a:lnRef>
          <a:fillRef idx="0">
            <a:schemeClr val="dk1"/>
          </a:fillRef>
          <a:effectRef idx="0">
            <a:schemeClr val="dk1"/>
          </a:effectRef>
          <a:fontRef idx="minor">
            <a:schemeClr val="tx1"/>
          </a:fontRef>
        </p:style>
      </p:cxnSp>
      <p:cxnSp>
        <p:nvCxnSpPr>
          <p:cNvPr id="38" name="直接连接符 37"/>
          <p:cNvCxnSpPr/>
          <p:nvPr/>
        </p:nvCxnSpPr>
        <p:spPr>
          <a:xfrm flipV="1">
            <a:off x="2488308" y="4091072"/>
            <a:ext cx="4126046" cy="20455"/>
          </a:xfrm>
          <a:prstGeom prst="line">
            <a:avLst/>
          </a:prstGeom>
          <a:ln w="12700">
            <a:prstDash val="lgDash"/>
          </a:ln>
        </p:spPr>
        <p:style>
          <a:lnRef idx="1">
            <a:schemeClr val="dk1"/>
          </a:lnRef>
          <a:fillRef idx="0">
            <a:schemeClr val="dk1"/>
          </a:fillRef>
          <a:effectRef idx="0">
            <a:schemeClr val="dk1"/>
          </a:effectRef>
          <a:fontRef idx="minor">
            <a:schemeClr val="tx1"/>
          </a:fontRef>
        </p:style>
      </p:cxnSp>
      <p:cxnSp>
        <p:nvCxnSpPr>
          <p:cNvPr id="46" name="直接连接符 45"/>
          <p:cNvCxnSpPr/>
          <p:nvPr/>
        </p:nvCxnSpPr>
        <p:spPr>
          <a:xfrm>
            <a:off x="2491779" y="4111527"/>
            <a:ext cx="3821" cy="351866"/>
          </a:xfrm>
          <a:prstGeom prst="line">
            <a:avLst/>
          </a:prstGeom>
          <a:ln w="12700">
            <a:prstDash val="lg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8" name="直接连接符 47"/>
          <p:cNvCxnSpPr/>
          <p:nvPr/>
        </p:nvCxnSpPr>
        <p:spPr>
          <a:xfrm>
            <a:off x="4489625" y="4109810"/>
            <a:ext cx="3821" cy="351866"/>
          </a:xfrm>
          <a:prstGeom prst="line">
            <a:avLst/>
          </a:prstGeom>
          <a:ln w="12700">
            <a:prstDash val="lg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a:xfrm>
            <a:off x="6610533" y="4108426"/>
            <a:ext cx="3821" cy="351866"/>
          </a:xfrm>
          <a:prstGeom prst="line">
            <a:avLst/>
          </a:prstGeom>
          <a:ln w="12700">
            <a:prstDash val="lgDash"/>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7" name="圆角矩形 46"/>
          <p:cNvSpPr/>
          <p:nvPr/>
        </p:nvSpPr>
        <p:spPr>
          <a:xfrm>
            <a:off x="2495600" y="2284544"/>
            <a:ext cx="3830722" cy="1440160"/>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2641288" y="1802315"/>
            <a:ext cx="6192688" cy="338554"/>
          </a:xfrm>
          <a:prstGeom prst="rect">
            <a:avLst/>
          </a:prstGeom>
          <a:noFill/>
        </p:spPr>
        <p:txBody>
          <a:bodyPr wrap="square" rtlCol="0">
            <a:spAutoFit/>
          </a:bodyPr>
          <a:lstStyle/>
          <a:p>
            <a:r>
              <a:rPr lang="zh-CN" altLang="en-US" sz="1600" dirty="0">
                <a:latin typeface="隶书" panose="02010509060101010101" pitchFamily="49" charset="-122"/>
                <a:ea typeface="隶书" panose="02010509060101010101" pitchFamily="49" charset="-122"/>
              </a:rPr>
              <a:t>业主与</a:t>
            </a:r>
            <a:r>
              <a:rPr lang="en-US" altLang="zh-CN" sz="1600" dirty="0">
                <a:latin typeface="隶书" panose="02010509060101010101" pitchFamily="49" charset="-122"/>
                <a:ea typeface="隶书" panose="02010509060101010101" pitchFamily="49" charset="-122"/>
              </a:rPr>
              <a:t>PM/PMC</a:t>
            </a:r>
            <a:r>
              <a:rPr lang="zh-CN" altLang="en-US" sz="1600" dirty="0">
                <a:latin typeface="隶书" panose="02010509060101010101" pitchFamily="49" charset="-122"/>
                <a:ea typeface="隶书" panose="02010509060101010101" pitchFamily="49" charset="-122"/>
              </a:rPr>
              <a:t>承包商结合层一个整体共同对项目进行管理</a:t>
            </a:r>
          </a:p>
        </p:txBody>
      </p:sp>
    </p:spTree>
    <p:extLst>
      <p:ext uri="{BB962C8B-B14F-4D97-AF65-F5344CB8AC3E}">
        <p14:creationId xmlns:p14="http://schemas.microsoft.com/office/powerpoint/2010/main" val="304685090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3392" y="1064234"/>
            <a:ext cx="10636885" cy="523220"/>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altLang="en-US" sz="2800" dirty="0">
                <a:latin typeface="方正粗圆简体" panose="03000509000000000000" charset="-122"/>
                <a:ea typeface="方正粗圆简体" panose="03000509000000000000" charset="-122"/>
                <a:cs typeface="Arial" panose="020B0604020202020204" pitchFamily="34" charset="0"/>
              </a:rPr>
              <a:t>全过程工程咨询服务</a:t>
            </a: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13</a:t>
            </a:fld>
            <a:endParaRPr lang="zh-CN" altLang="en-US" dirty="0"/>
          </a:p>
        </p:txBody>
      </p:sp>
      <p:sp>
        <p:nvSpPr>
          <p:cNvPr id="32" name="矩形 31"/>
          <p:cNvSpPr/>
          <p:nvPr/>
        </p:nvSpPr>
        <p:spPr>
          <a:xfrm>
            <a:off x="1465014" y="1841702"/>
            <a:ext cx="9671545" cy="2400657"/>
          </a:xfrm>
          <a:prstGeom prst="rect">
            <a:avLst/>
          </a:prstGeom>
        </p:spPr>
        <p:txBody>
          <a:bodyPr wrap="square">
            <a:spAutoFit/>
          </a:bodyPr>
          <a:lstStyle/>
          <a:p>
            <a:pPr algn="just">
              <a:lnSpc>
                <a:spcPct val="125000"/>
              </a:lnSpc>
            </a:pPr>
            <a:r>
              <a:rPr lang="zh-CN" altLang="en-US" sz="2000" dirty="0">
                <a:latin typeface="微软雅黑" panose="020B0503020204020204" pitchFamily="34" charset="-122"/>
                <a:ea typeface="微软雅黑" panose="020B0503020204020204" pitchFamily="34" charset="-122"/>
              </a:rPr>
              <a:t>        培育全过程工程咨询。鼓励投资咨询、勘察、设计、监理、招标代理、造价等企业采取联合经营、并购重组等方式发展全过程工程咨询，培育一批具有国际水平的全过程工程咨询企业。制定全过程工程咨询服务技术标准和合同范本。政府投资工程应带头推行全过程工程咨询，鼓励非政府投资工程委托全过程工程咨询服务。在民用建筑项目中，充分发挥建筑师的主导作用，鼓励提供全过程工程咨询服务。</a:t>
            </a:r>
            <a:endParaRPr lang="en-US" altLang="zh-CN" sz="2000" dirty="0">
              <a:latin typeface="微软雅黑" panose="020B0503020204020204" pitchFamily="34" charset="-122"/>
              <a:ea typeface="微软雅黑" panose="020B0503020204020204" pitchFamily="34" charset="-122"/>
            </a:endParaRPr>
          </a:p>
          <a:p>
            <a:pPr algn="just">
              <a:lnSpc>
                <a:spcPct val="125000"/>
              </a:lnSpc>
            </a:pPr>
            <a:r>
              <a:rPr lang="en-US" altLang="zh-CN" sz="2000" dirty="0">
                <a:solidFill>
                  <a:srgbClr val="5EABE6"/>
                </a:solidFill>
                <a:latin typeface="微软雅黑" panose="020B0503020204020204" pitchFamily="34" charset="-122"/>
                <a:ea typeface="微软雅黑" panose="020B0503020204020204" pitchFamily="34" charset="-122"/>
              </a:rPr>
              <a:t>  </a:t>
            </a:r>
            <a:r>
              <a:rPr lang="en-US" altLang="zh-CN" sz="2000" dirty="0">
                <a:solidFill>
                  <a:schemeClr val="tx2">
                    <a:lumMod val="60000"/>
                    <a:lumOff val="40000"/>
                  </a:schemeClr>
                </a:solidFill>
                <a:latin typeface="隶书" panose="02010509060101010101" pitchFamily="49" charset="-122"/>
                <a:ea typeface="隶书" panose="02010509060101010101" pitchFamily="49" charset="-122"/>
              </a:rPr>
              <a:t>——</a:t>
            </a:r>
            <a:r>
              <a:rPr lang="zh-CN" altLang="en-US" sz="2000" dirty="0">
                <a:solidFill>
                  <a:schemeClr val="tx2">
                    <a:lumMod val="60000"/>
                    <a:lumOff val="40000"/>
                  </a:schemeClr>
                </a:solidFill>
                <a:latin typeface="隶书" panose="02010509060101010101" pitchFamily="49" charset="-122"/>
                <a:ea typeface="隶书" panose="02010509060101010101" pitchFamily="49" charset="-122"/>
              </a:rPr>
              <a:t>国务院办公厅</a:t>
            </a:r>
            <a:r>
              <a:rPr lang="en-US" altLang="zh-CN" sz="2000" dirty="0">
                <a:solidFill>
                  <a:schemeClr val="tx2">
                    <a:lumMod val="60000"/>
                    <a:lumOff val="40000"/>
                  </a:schemeClr>
                </a:solidFill>
                <a:latin typeface="隶书" panose="02010509060101010101" pitchFamily="49" charset="-122"/>
                <a:ea typeface="隶书" panose="02010509060101010101" pitchFamily="49" charset="-122"/>
              </a:rPr>
              <a:t>《</a:t>
            </a:r>
            <a:r>
              <a:rPr lang="zh-CN" altLang="en-US" sz="2000" dirty="0">
                <a:solidFill>
                  <a:schemeClr val="tx2">
                    <a:lumMod val="60000"/>
                    <a:lumOff val="40000"/>
                  </a:schemeClr>
                </a:solidFill>
                <a:latin typeface="隶书" panose="02010509060101010101" pitchFamily="49" charset="-122"/>
                <a:ea typeface="隶书" panose="02010509060101010101" pitchFamily="49" charset="-122"/>
              </a:rPr>
              <a:t>关于促进建筑业持续健康发展的意见</a:t>
            </a:r>
            <a:r>
              <a:rPr lang="en-US" altLang="zh-CN" sz="2000" dirty="0">
                <a:solidFill>
                  <a:schemeClr val="tx2">
                    <a:lumMod val="60000"/>
                    <a:lumOff val="40000"/>
                  </a:schemeClr>
                </a:solidFill>
                <a:latin typeface="隶书" panose="02010509060101010101" pitchFamily="49" charset="-122"/>
                <a:ea typeface="隶书" panose="02010509060101010101" pitchFamily="49" charset="-122"/>
              </a:rPr>
              <a:t>》</a:t>
            </a:r>
            <a:r>
              <a:rPr lang="zh-CN" altLang="en-US" sz="2000" dirty="0">
                <a:solidFill>
                  <a:schemeClr val="tx2">
                    <a:lumMod val="60000"/>
                    <a:lumOff val="40000"/>
                  </a:schemeClr>
                </a:solidFill>
                <a:latin typeface="隶书" panose="02010509060101010101" pitchFamily="49" charset="-122"/>
                <a:ea typeface="隶书" panose="02010509060101010101" pitchFamily="49" charset="-122"/>
              </a:rPr>
              <a:t>（国办发</a:t>
            </a:r>
            <a:r>
              <a:rPr lang="en-US" altLang="zh-CN" sz="2000" dirty="0">
                <a:solidFill>
                  <a:schemeClr val="tx2">
                    <a:lumMod val="60000"/>
                    <a:lumOff val="40000"/>
                  </a:schemeClr>
                </a:solidFill>
                <a:latin typeface="隶书" panose="02010509060101010101" pitchFamily="49" charset="-122"/>
                <a:ea typeface="隶书" panose="02010509060101010101" pitchFamily="49" charset="-122"/>
              </a:rPr>
              <a:t>〔2017〕19</a:t>
            </a:r>
            <a:r>
              <a:rPr lang="zh-CN" altLang="en-US" sz="2000" dirty="0">
                <a:solidFill>
                  <a:schemeClr val="tx2">
                    <a:lumMod val="60000"/>
                    <a:lumOff val="40000"/>
                  </a:schemeClr>
                </a:solidFill>
                <a:latin typeface="隶书" panose="02010509060101010101" pitchFamily="49" charset="-122"/>
                <a:ea typeface="隶书" panose="02010509060101010101" pitchFamily="49" charset="-122"/>
              </a:rPr>
              <a:t>号）</a:t>
            </a:r>
          </a:p>
        </p:txBody>
      </p:sp>
    </p:spTree>
    <p:extLst>
      <p:ext uri="{BB962C8B-B14F-4D97-AF65-F5344CB8AC3E}">
        <p14:creationId xmlns:p14="http://schemas.microsoft.com/office/powerpoint/2010/main" val="312384517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34E96E4C-A786-42C8-98B7-EB52B4851D53}" type="slidenum">
              <a:rPr lang="zh-CN" altLang="en-US" smtClean="0">
                <a:solidFill>
                  <a:prstClr val="black">
                    <a:tint val="75000"/>
                  </a:prstClr>
                </a:solidFill>
              </a:rPr>
              <a:pPr>
                <a:defRPr/>
              </a:pPr>
              <a:t>14</a:t>
            </a:fld>
            <a:endParaRPr lang="zh-CN" altLang="en-US" dirty="0">
              <a:solidFill>
                <a:prstClr val="black">
                  <a:tint val="75000"/>
                </a:prstClr>
              </a:solidFill>
            </a:endParaRPr>
          </a:p>
        </p:txBody>
      </p:sp>
      <p:grpSp>
        <p:nvGrpSpPr>
          <p:cNvPr id="8" name="组合 7"/>
          <p:cNvGrpSpPr/>
          <p:nvPr/>
        </p:nvGrpSpPr>
        <p:grpSpPr>
          <a:xfrm>
            <a:off x="1415480" y="529269"/>
            <a:ext cx="9032552" cy="5985537"/>
            <a:chOff x="1919536" y="-315416"/>
            <a:chExt cx="8456488" cy="5985537"/>
          </a:xfrm>
        </p:grpSpPr>
        <p:graphicFrame>
          <p:nvGraphicFramePr>
            <p:cNvPr id="7" name="图示 6"/>
            <p:cNvGraphicFramePr/>
            <p:nvPr>
              <p:extLst>
                <p:ext uri="{D42A27DB-BD31-4B8C-83A1-F6EECF244321}">
                  <p14:modId xmlns:p14="http://schemas.microsoft.com/office/powerpoint/2010/main" val="979671122"/>
                </p:ext>
              </p:extLst>
            </p:nvPr>
          </p:nvGraphicFramePr>
          <p:xfrm>
            <a:off x="1919536" y="-315416"/>
            <a:ext cx="8456488" cy="49415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组合 27"/>
            <p:cNvGrpSpPr/>
            <p:nvPr/>
          </p:nvGrpSpPr>
          <p:grpSpPr>
            <a:xfrm>
              <a:off x="2061818" y="4077071"/>
              <a:ext cx="1485828" cy="1584176"/>
              <a:chOff x="1098352" y="1040556"/>
              <a:chExt cx="782472" cy="2860467"/>
            </a:xfrm>
          </p:grpSpPr>
          <p:sp>
            <p:nvSpPr>
              <p:cNvPr id="29" name="圆角矩形 28"/>
              <p:cNvSpPr/>
              <p:nvPr/>
            </p:nvSpPr>
            <p:spPr>
              <a:xfrm>
                <a:off x="1098352" y="1040556"/>
                <a:ext cx="782472"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圆角矩形 4"/>
              <p:cNvSpPr/>
              <p:nvPr/>
            </p:nvSpPr>
            <p:spPr>
              <a:xfrm>
                <a:off x="1121270" y="1063474"/>
                <a:ext cx="736636"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投资估算</a:t>
                </a:r>
              </a:p>
            </p:txBody>
          </p:sp>
        </p:grpSp>
        <p:grpSp>
          <p:nvGrpSpPr>
            <p:cNvPr id="31" name="组合 30"/>
            <p:cNvGrpSpPr/>
            <p:nvPr/>
          </p:nvGrpSpPr>
          <p:grpSpPr>
            <a:xfrm rot="5400000">
              <a:off x="2267767" y="3775722"/>
              <a:ext cx="167416" cy="194053"/>
              <a:chOff x="861442" y="2373763"/>
              <a:chExt cx="167416" cy="194053"/>
            </a:xfrm>
          </p:grpSpPr>
          <p:sp>
            <p:nvSpPr>
              <p:cNvPr id="32" name="右箭头 31"/>
              <p:cNvSpPr/>
              <p:nvPr/>
            </p:nvSpPr>
            <p:spPr>
              <a:xfrm>
                <a:off x="861442" y="2373763"/>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3"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nvGrpSpPr>
            <p:cNvPr id="40" name="组合 39"/>
            <p:cNvGrpSpPr/>
            <p:nvPr/>
          </p:nvGrpSpPr>
          <p:grpSpPr>
            <a:xfrm rot="5400000">
              <a:off x="3287123" y="3775722"/>
              <a:ext cx="167416" cy="194053"/>
              <a:chOff x="861442" y="2373763"/>
              <a:chExt cx="167416" cy="194053"/>
            </a:xfrm>
          </p:grpSpPr>
          <p:sp>
            <p:nvSpPr>
              <p:cNvPr id="55" name="右箭头 54"/>
              <p:cNvSpPr/>
              <p:nvPr/>
            </p:nvSpPr>
            <p:spPr>
              <a:xfrm>
                <a:off x="861442" y="2373763"/>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56"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nvGrpSpPr>
            <p:cNvPr id="57" name="组合 56"/>
            <p:cNvGrpSpPr/>
            <p:nvPr/>
          </p:nvGrpSpPr>
          <p:grpSpPr>
            <a:xfrm>
              <a:off x="4288467" y="4052230"/>
              <a:ext cx="1055121" cy="1584176"/>
              <a:chOff x="1304509" y="972783"/>
              <a:chExt cx="1042312" cy="2860467"/>
            </a:xfrm>
          </p:grpSpPr>
          <p:sp>
            <p:nvSpPr>
              <p:cNvPr id="58" name="圆角矩形 57"/>
              <p:cNvSpPr/>
              <p:nvPr/>
            </p:nvSpPr>
            <p:spPr>
              <a:xfrm>
                <a:off x="1393738" y="972783"/>
                <a:ext cx="836657"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9" name="圆角矩形 4"/>
              <p:cNvSpPr/>
              <p:nvPr/>
            </p:nvSpPr>
            <p:spPr>
              <a:xfrm>
                <a:off x="1304509" y="987943"/>
                <a:ext cx="1042312"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设计概算</a:t>
                </a:r>
              </a:p>
            </p:txBody>
          </p:sp>
        </p:grpSp>
        <p:grpSp>
          <p:nvGrpSpPr>
            <p:cNvPr id="60" name="组合 59"/>
            <p:cNvGrpSpPr/>
            <p:nvPr/>
          </p:nvGrpSpPr>
          <p:grpSpPr>
            <a:xfrm rot="5400000">
              <a:off x="4714356" y="3419970"/>
              <a:ext cx="175812" cy="846938"/>
              <a:chOff x="853046" y="1720878"/>
              <a:chExt cx="175812" cy="846938"/>
            </a:xfrm>
          </p:grpSpPr>
          <p:sp>
            <p:nvSpPr>
              <p:cNvPr id="61" name="右箭头 60"/>
              <p:cNvSpPr/>
              <p:nvPr/>
            </p:nvSpPr>
            <p:spPr>
              <a:xfrm>
                <a:off x="861442" y="2373763"/>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62"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sp>
            <p:nvSpPr>
              <p:cNvPr id="39" name="右箭头 38"/>
              <p:cNvSpPr/>
              <p:nvPr/>
            </p:nvSpPr>
            <p:spPr>
              <a:xfrm>
                <a:off x="853046" y="1720878"/>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grpSp>
        <p:grpSp>
          <p:nvGrpSpPr>
            <p:cNvPr id="63" name="组合 62"/>
            <p:cNvGrpSpPr/>
            <p:nvPr/>
          </p:nvGrpSpPr>
          <p:grpSpPr>
            <a:xfrm>
              <a:off x="5741323" y="4060625"/>
              <a:ext cx="648072" cy="1603162"/>
              <a:chOff x="1709030" y="973270"/>
              <a:chExt cx="782472" cy="2894749"/>
            </a:xfrm>
          </p:grpSpPr>
          <p:sp>
            <p:nvSpPr>
              <p:cNvPr id="64" name="圆角矩形 63"/>
              <p:cNvSpPr/>
              <p:nvPr/>
            </p:nvSpPr>
            <p:spPr>
              <a:xfrm>
                <a:off x="1709030" y="1007552"/>
                <a:ext cx="782472"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5" name="圆角矩形 4"/>
              <p:cNvSpPr/>
              <p:nvPr/>
            </p:nvSpPr>
            <p:spPr>
              <a:xfrm>
                <a:off x="1717577" y="973270"/>
                <a:ext cx="736638"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施工图预算</a:t>
                </a:r>
              </a:p>
            </p:txBody>
          </p:sp>
        </p:grpSp>
        <p:grpSp>
          <p:nvGrpSpPr>
            <p:cNvPr id="66" name="组合 65"/>
            <p:cNvGrpSpPr/>
            <p:nvPr/>
          </p:nvGrpSpPr>
          <p:grpSpPr>
            <a:xfrm rot="5400000">
              <a:off x="5740396" y="3479159"/>
              <a:ext cx="167416" cy="652760"/>
              <a:chOff x="813680" y="1876245"/>
              <a:chExt cx="167416" cy="652760"/>
            </a:xfrm>
          </p:grpSpPr>
          <p:sp>
            <p:nvSpPr>
              <p:cNvPr id="67" name="右箭头 66"/>
              <p:cNvSpPr/>
              <p:nvPr/>
            </p:nvSpPr>
            <p:spPr>
              <a:xfrm>
                <a:off x="813680" y="1876245"/>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68"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nvGrpSpPr>
            <p:cNvPr id="69" name="组合 68"/>
            <p:cNvGrpSpPr/>
            <p:nvPr/>
          </p:nvGrpSpPr>
          <p:grpSpPr>
            <a:xfrm>
              <a:off x="6511952" y="4075244"/>
              <a:ext cx="1304897" cy="1584176"/>
              <a:chOff x="1396202" y="999665"/>
              <a:chExt cx="782472" cy="2860467"/>
            </a:xfrm>
          </p:grpSpPr>
          <p:sp>
            <p:nvSpPr>
              <p:cNvPr id="70" name="圆角矩形 69"/>
              <p:cNvSpPr/>
              <p:nvPr/>
            </p:nvSpPr>
            <p:spPr>
              <a:xfrm>
                <a:off x="1396202" y="999665"/>
                <a:ext cx="782472"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1" name="圆角矩形 4"/>
              <p:cNvSpPr/>
              <p:nvPr/>
            </p:nvSpPr>
            <p:spPr>
              <a:xfrm>
                <a:off x="1431694" y="1022584"/>
                <a:ext cx="736637"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合同价</a:t>
                </a:r>
                <a:endParaRPr lang="en-US" altLang="zh-CN" dirty="0">
                  <a:solidFill>
                    <a:srgbClr val="1F497D"/>
                  </a:solidFill>
                  <a:latin typeface="方正粗圆简体" panose="03000509000000000000" pitchFamily="65" charset="-122"/>
                  <a:ea typeface="方正粗圆简体" panose="03000509000000000000" pitchFamily="65" charset="-122"/>
                </a:endParaRPr>
              </a:p>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投标报价</a:t>
                </a:r>
                <a:endParaRPr lang="en-US" altLang="zh-CN" dirty="0">
                  <a:solidFill>
                    <a:srgbClr val="1F497D"/>
                  </a:solidFill>
                  <a:latin typeface="方正粗圆简体" panose="03000509000000000000" pitchFamily="65" charset="-122"/>
                  <a:ea typeface="方正粗圆简体" panose="03000509000000000000" pitchFamily="65" charset="-122"/>
                </a:endParaRPr>
              </a:p>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招标控制价</a:t>
                </a:r>
                <a:endParaRPr lang="en-US" altLang="zh-CN" dirty="0">
                  <a:solidFill>
                    <a:srgbClr val="1F497D"/>
                  </a:solidFill>
                  <a:latin typeface="方正粗圆简体" panose="03000509000000000000" pitchFamily="65" charset="-122"/>
                  <a:ea typeface="方正粗圆简体" panose="03000509000000000000" pitchFamily="65" charset="-122"/>
                </a:endParaRPr>
              </a:p>
            </p:txBody>
          </p:sp>
        </p:grpSp>
        <p:grpSp>
          <p:nvGrpSpPr>
            <p:cNvPr id="72" name="组合 71"/>
            <p:cNvGrpSpPr/>
            <p:nvPr/>
          </p:nvGrpSpPr>
          <p:grpSpPr>
            <a:xfrm rot="5400000">
              <a:off x="6820516" y="3519818"/>
              <a:ext cx="167416" cy="652760"/>
              <a:chOff x="851877" y="1876245"/>
              <a:chExt cx="167416" cy="652760"/>
            </a:xfrm>
          </p:grpSpPr>
          <p:sp>
            <p:nvSpPr>
              <p:cNvPr id="73" name="右箭头 72"/>
              <p:cNvSpPr/>
              <p:nvPr/>
            </p:nvSpPr>
            <p:spPr>
              <a:xfrm>
                <a:off x="851877" y="1876245"/>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74"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nvGrpSpPr>
            <p:cNvPr id="81" name="组合 80"/>
            <p:cNvGrpSpPr/>
            <p:nvPr/>
          </p:nvGrpSpPr>
          <p:grpSpPr>
            <a:xfrm>
              <a:off x="8643577" y="4062030"/>
              <a:ext cx="792088" cy="1608091"/>
              <a:chOff x="1293038" y="952890"/>
              <a:chExt cx="782472" cy="2903650"/>
            </a:xfrm>
          </p:grpSpPr>
          <p:sp>
            <p:nvSpPr>
              <p:cNvPr id="82" name="圆角矩形 81"/>
              <p:cNvSpPr/>
              <p:nvPr/>
            </p:nvSpPr>
            <p:spPr>
              <a:xfrm>
                <a:off x="1293038" y="952890"/>
                <a:ext cx="782472"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3" name="圆角矩形 4"/>
              <p:cNvSpPr/>
              <p:nvPr/>
            </p:nvSpPr>
            <p:spPr>
              <a:xfrm>
                <a:off x="1315955" y="1041909"/>
                <a:ext cx="736637"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竣工结算</a:t>
                </a:r>
              </a:p>
            </p:txBody>
          </p:sp>
        </p:grpSp>
        <p:grpSp>
          <p:nvGrpSpPr>
            <p:cNvPr id="84" name="组合 83"/>
            <p:cNvGrpSpPr/>
            <p:nvPr/>
          </p:nvGrpSpPr>
          <p:grpSpPr>
            <a:xfrm rot="5400000">
              <a:off x="8830061" y="3651990"/>
              <a:ext cx="167416" cy="365906"/>
              <a:chOff x="861441" y="2163099"/>
              <a:chExt cx="167416" cy="365906"/>
            </a:xfrm>
          </p:grpSpPr>
          <p:sp>
            <p:nvSpPr>
              <p:cNvPr id="85" name="右箭头 84"/>
              <p:cNvSpPr/>
              <p:nvPr/>
            </p:nvSpPr>
            <p:spPr>
              <a:xfrm>
                <a:off x="861441" y="2163099"/>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86"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sp>
        <p:nvSpPr>
          <p:cNvPr id="87" name="TextBox 10"/>
          <p:cNvSpPr txBox="1"/>
          <p:nvPr/>
        </p:nvSpPr>
        <p:spPr>
          <a:xfrm>
            <a:off x="4502163" y="692696"/>
            <a:ext cx="4857784" cy="523220"/>
          </a:xfrm>
          <a:prstGeom prst="rect">
            <a:avLst/>
          </a:prstGeom>
          <a:noFill/>
        </p:spPr>
        <p:txBody>
          <a:bodyPr wrap="square" rtlCol="0">
            <a:spAutoFit/>
          </a:bodyPr>
          <a:lstStyle/>
          <a:p>
            <a:r>
              <a:rPr lang="zh-CN" altLang="en-US" sz="2800" u="heavy" dirty="0">
                <a:solidFill>
                  <a:prstClr val="black"/>
                </a:solidFill>
                <a:latin typeface="方正粗圆简体" panose="03000509000000000000" pitchFamily="65" charset="-122"/>
                <a:ea typeface="方正粗圆简体" panose="03000509000000000000" pitchFamily="65" charset="-122"/>
              </a:rPr>
              <a:t>工程建设基本程序</a:t>
            </a:r>
          </a:p>
        </p:txBody>
      </p:sp>
    </p:spTree>
    <p:extLst>
      <p:ext uri="{BB962C8B-B14F-4D97-AF65-F5344CB8AC3E}">
        <p14:creationId xmlns:p14="http://schemas.microsoft.com/office/powerpoint/2010/main" val="2195052373"/>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3392" y="1064234"/>
            <a:ext cx="10636885" cy="1008931"/>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altLang="en-US" sz="2800" b="1" dirty="0">
                <a:latin typeface="方正粗圆简体" panose="03000509000000000000" charset="-122"/>
                <a:ea typeface="方正粗圆简体" panose="03000509000000000000" charset="-122"/>
                <a:cs typeface="Arial" panose="020B0604020202020204" pitchFamily="34" charset="0"/>
              </a:rPr>
              <a:t>工程总承包和全过程工程咨询服务</a:t>
            </a: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15</a:t>
            </a:fld>
            <a:endParaRPr lang="zh-CN" altLang="en-US" dirty="0"/>
          </a:p>
        </p:txBody>
      </p:sp>
      <p:sp>
        <p:nvSpPr>
          <p:cNvPr id="6" name="文本框 5"/>
          <p:cNvSpPr txBox="1"/>
          <p:nvPr/>
        </p:nvSpPr>
        <p:spPr>
          <a:xfrm>
            <a:off x="5218212" y="2136120"/>
            <a:ext cx="1440160" cy="369332"/>
          </a:xfrm>
          <a:prstGeom prst="rect">
            <a:avLst/>
          </a:prstGeom>
          <a:noFill/>
          <a:ln w="38100">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项目业主</a:t>
            </a:r>
          </a:p>
        </p:txBody>
      </p:sp>
      <p:sp>
        <p:nvSpPr>
          <p:cNvPr id="8" name="文本框 7"/>
          <p:cNvSpPr txBox="1"/>
          <p:nvPr/>
        </p:nvSpPr>
        <p:spPr>
          <a:xfrm>
            <a:off x="6945049" y="2913656"/>
            <a:ext cx="1440160" cy="369332"/>
          </a:xfrm>
          <a:prstGeom prst="rect">
            <a:avLst/>
          </a:prstGeom>
          <a:noFill/>
          <a:ln w="15875">
            <a:solidFill>
              <a:schemeClr val="tx1"/>
            </a:solidFill>
          </a:ln>
        </p:spPr>
        <p:txBody>
          <a:bodyPr wrap="square" rtlCol="0">
            <a:spAutoFit/>
          </a:bodyPr>
          <a:lstStyle/>
          <a:p>
            <a:pPr algn="ctr"/>
            <a:r>
              <a:rPr lang="en-US" altLang="zh-CN" dirty="0">
                <a:latin typeface="隶书" panose="02010509060101010101" pitchFamily="49" charset="-122"/>
                <a:ea typeface="隶书" panose="02010509060101010101" pitchFamily="49" charset="-122"/>
              </a:rPr>
              <a:t>EPC</a:t>
            </a:r>
            <a:r>
              <a:rPr lang="zh-CN" altLang="en-US" dirty="0">
                <a:latin typeface="华文隶书" panose="02010800040101010101" pitchFamily="2" charset="-122"/>
                <a:ea typeface="华文隶书" panose="02010800040101010101" pitchFamily="2" charset="-122"/>
              </a:rPr>
              <a:t>承包商</a:t>
            </a:r>
          </a:p>
        </p:txBody>
      </p:sp>
      <p:sp>
        <p:nvSpPr>
          <p:cNvPr id="9" name="文本框 8"/>
          <p:cNvSpPr txBox="1"/>
          <p:nvPr/>
        </p:nvSpPr>
        <p:spPr>
          <a:xfrm>
            <a:off x="2293045" y="4319759"/>
            <a:ext cx="1123871" cy="369332"/>
          </a:xfrm>
          <a:prstGeom prst="rect">
            <a:avLst/>
          </a:prstGeom>
          <a:noFill/>
          <a:ln w="15875">
            <a:solidFill>
              <a:schemeClr val="tx1"/>
            </a:solidFill>
            <a:prstDash val="dash"/>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可研报告</a:t>
            </a:r>
            <a:endParaRPr lang="en-US" altLang="zh-CN" dirty="0">
              <a:latin typeface="华文隶书" panose="02010800040101010101" pitchFamily="2" charset="-122"/>
              <a:ea typeface="华文隶书" panose="02010800040101010101" pitchFamily="2" charset="-122"/>
            </a:endParaRPr>
          </a:p>
        </p:txBody>
      </p:sp>
      <p:sp>
        <p:nvSpPr>
          <p:cNvPr id="11" name="文本框 10"/>
          <p:cNvSpPr txBox="1"/>
          <p:nvPr/>
        </p:nvSpPr>
        <p:spPr>
          <a:xfrm>
            <a:off x="3273995" y="2940380"/>
            <a:ext cx="1872209" cy="369332"/>
          </a:xfrm>
          <a:prstGeom prst="rect">
            <a:avLst/>
          </a:prstGeom>
          <a:noFill/>
          <a:ln w="15875">
            <a:solidFill>
              <a:schemeClr val="tx1"/>
            </a:solidFill>
            <a:prstDash val="solid"/>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全过程咨询企业</a:t>
            </a:r>
          </a:p>
        </p:txBody>
      </p:sp>
      <p:sp>
        <p:nvSpPr>
          <p:cNvPr id="12" name="文本框 11"/>
          <p:cNvSpPr txBox="1"/>
          <p:nvPr/>
        </p:nvSpPr>
        <p:spPr>
          <a:xfrm>
            <a:off x="6302789" y="4313358"/>
            <a:ext cx="1360641"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施工图设计</a:t>
            </a:r>
            <a:endParaRPr lang="en-US" altLang="zh-CN" dirty="0">
              <a:latin typeface="华文隶书" panose="02010800040101010101" pitchFamily="2" charset="-122"/>
              <a:ea typeface="华文隶书" panose="02010800040101010101" pitchFamily="2" charset="-122"/>
            </a:endParaRPr>
          </a:p>
        </p:txBody>
      </p:sp>
      <p:cxnSp>
        <p:nvCxnSpPr>
          <p:cNvPr id="14" name="直接连接符 13"/>
          <p:cNvCxnSpPr>
            <a:stCxn id="6" idx="2"/>
          </p:cNvCxnSpPr>
          <p:nvPr/>
        </p:nvCxnSpPr>
        <p:spPr>
          <a:xfrm>
            <a:off x="5938292" y="2505452"/>
            <a:ext cx="0" cy="216998"/>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a:off x="7676330" y="3282988"/>
            <a:ext cx="0" cy="733686"/>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a:off x="7031445" y="4016674"/>
            <a:ext cx="0" cy="288664"/>
          </a:xfrm>
          <a:prstGeom prst="line">
            <a:avLst/>
          </a:prstGeom>
          <a:ln w="12700">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4223133" y="4010273"/>
            <a:ext cx="4276149" cy="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35" name="文本框 34"/>
          <p:cNvSpPr txBox="1"/>
          <p:nvPr/>
        </p:nvSpPr>
        <p:spPr>
          <a:xfrm>
            <a:off x="5234795" y="3135943"/>
            <a:ext cx="1621662" cy="369332"/>
          </a:xfrm>
          <a:prstGeom prst="rect">
            <a:avLst/>
          </a:prstGeom>
          <a:noFill/>
          <a:ln>
            <a:noFill/>
          </a:ln>
        </p:spPr>
        <p:txBody>
          <a:bodyPr wrap="square" rtlCol="0">
            <a:spAutoFit/>
          </a:bodyPr>
          <a:lstStyle/>
          <a:p>
            <a:r>
              <a:rPr lang="zh-CN" altLang="en-US" dirty="0">
                <a:solidFill>
                  <a:schemeClr val="tx2"/>
                </a:solidFill>
                <a:latin typeface="华文隶书" panose="02010800040101010101" pitchFamily="2" charset="-122"/>
                <a:ea typeface="华文隶书" panose="02010800040101010101" pitchFamily="2" charset="-122"/>
              </a:rPr>
              <a:t>实施监督管理</a:t>
            </a:r>
          </a:p>
        </p:txBody>
      </p:sp>
      <p:sp>
        <p:nvSpPr>
          <p:cNvPr id="24" name="文本框 23"/>
          <p:cNvSpPr txBox="1"/>
          <p:nvPr/>
        </p:nvSpPr>
        <p:spPr>
          <a:xfrm>
            <a:off x="653158" y="4319759"/>
            <a:ext cx="1481219" cy="369332"/>
          </a:xfrm>
          <a:prstGeom prst="rect">
            <a:avLst/>
          </a:prstGeom>
          <a:noFill/>
          <a:ln w="15875">
            <a:solidFill>
              <a:schemeClr val="tx1"/>
            </a:solidFill>
            <a:prstDash val="dash"/>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项目建议书</a:t>
            </a:r>
            <a:endParaRPr lang="en-US" altLang="zh-CN" dirty="0">
              <a:latin typeface="华文隶书" panose="02010800040101010101" pitchFamily="2" charset="-122"/>
              <a:ea typeface="华文隶书" panose="02010800040101010101" pitchFamily="2" charset="-122"/>
            </a:endParaRPr>
          </a:p>
        </p:txBody>
      </p:sp>
      <p:sp>
        <p:nvSpPr>
          <p:cNvPr id="25" name="文本框 24"/>
          <p:cNvSpPr txBox="1"/>
          <p:nvPr/>
        </p:nvSpPr>
        <p:spPr>
          <a:xfrm>
            <a:off x="3576668" y="4319759"/>
            <a:ext cx="1222529"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方案设计</a:t>
            </a:r>
            <a:endParaRPr lang="en-US" altLang="zh-CN" dirty="0">
              <a:latin typeface="华文隶书" panose="02010800040101010101" pitchFamily="2" charset="-122"/>
              <a:ea typeface="华文隶书" panose="02010800040101010101" pitchFamily="2" charset="-122"/>
            </a:endParaRPr>
          </a:p>
        </p:txBody>
      </p:sp>
      <p:sp>
        <p:nvSpPr>
          <p:cNvPr id="28" name="文本框 27"/>
          <p:cNvSpPr txBox="1"/>
          <p:nvPr/>
        </p:nvSpPr>
        <p:spPr>
          <a:xfrm>
            <a:off x="4990516" y="4323694"/>
            <a:ext cx="1126566"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初步设计</a:t>
            </a:r>
            <a:endParaRPr lang="en-US" altLang="zh-CN" dirty="0">
              <a:latin typeface="华文隶书" panose="02010800040101010101" pitchFamily="2" charset="-122"/>
              <a:ea typeface="华文隶书" panose="02010800040101010101" pitchFamily="2" charset="-122"/>
            </a:endParaRPr>
          </a:p>
        </p:txBody>
      </p:sp>
      <p:sp>
        <p:nvSpPr>
          <p:cNvPr id="30" name="文本框 29"/>
          <p:cNvSpPr txBox="1"/>
          <p:nvPr/>
        </p:nvSpPr>
        <p:spPr>
          <a:xfrm>
            <a:off x="7822968" y="4315838"/>
            <a:ext cx="1352629"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工程实施</a:t>
            </a:r>
            <a:endParaRPr lang="en-US" altLang="zh-CN" dirty="0">
              <a:latin typeface="华文隶书" panose="02010800040101010101" pitchFamily="2" charset="-122"/>
              <a:ea typeface="华文隶书" panose="02010800040101010101" pitchFamily="2" charset="-122"/>
            </a:endParaRPr>
          </a:p>
        </p:txBody>
      </p:sp>
      <p:sp>
        <p:nvSpPr>
          <p:cNvPr id="31" name="文本框 30"/>
          <p:cNvSpPr txBox="1"/>
          <p:nvPr/>
        </p:nvSpPr>
        <p:spPr>
          <a:xfrm>
            <a:off x="9324419" y="4313358"/>
            <a:ext cx="1112562" cy="369332"/>
          </a:xfrm>
          <a:prstGeom prst="rect">
            <a:avLst/>
          </a:prstGeom>
          <a:noFill/>
          <a:ln w="15875">
            <a:solidFill>
              <a:schemeClr val="tx1"/>
            </a:solidFill>
            <a:prstDash val="dash"/>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竣工验收</a:t>
            </a:r>
            <a:endParaRPr lang="en-US" altLang="zh-CN" dirty="0">
              <a:latin typeface="华文隶书" panose="02010800040101010101" pitchFamily="2" charset="-122"/>
              <a:ea typeface="华文隶书" panose="02010800040101010101" pitchFamily="2" charset="-122"/>
            </a:endParaRPr>
          </a:p>
        </p:txBody>
      </p:sp>
      <p:sp>
        <p:nvSpPr>
          <p:cNvPr id="36" name="文本框 35"/>
          <p:cNvSpPr txBox="1"/>
          <p:nvPr/>
        </p:nvSpPr>
        <p:spPr>
          <a:xfrm>
            <a:off x="10615763" y="4305338"/>
            <a:ext cx="1109994" cy="369332"/>
          </a:xfrm>
          <a:prstGeom prst="rect">
            <a:avLst/>
          </a:prstGeom>
          <a:noFill/>
          <a:ln w="15875">
            <a:solidFill>
              <a:schemeClr val="tx1"/>
            </a:solidFill>
            <a:prstDash val="dash"/>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运营保修</a:t>
            </a:r>
            <a:endParaRPr lang="en-US" altLang="zh-CN" dirty="0">
              <a:latin typeface="华文隶书" panose="02010800040101010101" pitchFamily="2" charset="-122"/>
              <a:ea typeface="华文隶书" panose="02010800040101010101" pitchFamily="2" charset="-122"/>
            </a:endParaRPr>
          </a:p>
        </p:txBody>
      </p:sp>
      <p:cxnSp>
        <p:nvCxnSpPr>
          <p:cNvPr id="37" name="直接连接符 36"/>
          <p:cNvCxnSpPr/>
          <p:nvPr/>
        </p:nvCxnSpPr>
        <p:spPr>
          <a:xfrm flipV="1">
            <a:off x="4204741" y="2716050"/>
            <a:ext cx="3471589" cy="640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1" name="直接连接符 40"/>
          <p:cNvCxnSpPr/>
          <p:nvPr/>
        </p:nvCxnSpPr>
        <p:spPr>
          <a:xfrm>
            <a:off x="4210099" y="2722451"/>
            <a:ext cx="0" cy="217929"/>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0" name="直接连接符 49"/>
          <p:cNvCxnSpPr/>
          <p:nvPr/>
        </p:nvCxnSpPr>
        <p:spPr>
          <a:xfrm>
            <a:off x="4295141" y="4016674"/>
            <a:ext cx="0" cy="303085"/>
          </a:xfrm>
          <a:prstGeom prst="line">
            <a:avLst/>
          </a:prstGeom>
          <a:ln w="12700">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5" name="直接连接符 54"/>
          <p:cNvCxnSpPr/>
          <p:nvPr/>
        </p:nvCxnSpPr>
        <p:spPr>
          <a:xfrm>
            <a:off x="5561637" y="4016674"/>
            <a:ext cx="0" cy="303085"/>
          </a:xfrm>
          <a:prstGeom prst="line">
            <a:avLst/>
          </a:prstGeom>
          <a:ln w="12700">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9" name="直接连接符 58"/>
          <p:cNvCxnSpPr/>
          <p:nvPr/>
        </p:nvCxnSpPr>
        <p:spPr>
          <a:xfrm>
            <a:off x="8499282" y="4010273"/>
            <a:ext cx="0" cy="295065"/>
          </a:xfrm>
          <a:prstGeom prst="line">
            <a:avLst/>
          </a:prstGeom>
          <a:ln w="12700">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65" name="直接连接符 64"/>
          <p:cNvCxnSpPr/>
          <p:nvPr/>
        </p:nvCxnSpPr>
        <p:spPr>
          <a:xfrm>
            <a:off x="7676330" y="2716050"/>
            <a:ext cx="494" cy="197606"/>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68" name="直接连接符 67"/>
          <p:cNvCxnSpPr/>
          <p:nvPr/>
        </p:nvCxnSpPr>
        <p:spPr>
          <a:xfrm flipV="1">
            <a:off x="1393767" y="4010273"/>
            <a:ext cx="2829366" cy="6401"/>
          </a:xfrm>
          <a:prstGeom prst="line">
            <a:avLst/>
          </a:prstGeom>
          <a:ln w="12700">
            <a:solidFill>
              <a:schemeClr val="tx1"/>
            </a:solidFill>
            <a:prstDash val="dash"/>
          </a:ln>
        </p:spPr>
        <p:style>
          <a:lnRef idx="1">
            <a:schemeClr val="dk1"/>
          </a:lnRef>
          <a:fillRef idx="0">
            <a:schemeClr val="dk1"/>
          </a:fillRef>
          <a:effectRef idx="0">
            <a:schemeClr val="dk1"/>
          </a:effectRef>
          <a:fontRef idx="minor">
            <a:schemeClr val="tx1"/>
          </a:fontRef>
        </p:style>
      </p:cxnSp>
      <p:cxnSp>
        <p:nvCxnSpPr>
          <p:cNvPr id="71" name="直接连接符 70"/>
          <p:cNvCxnSpPr/>
          <p:nvPr/>
        </p:nvCxnSpPr>
        <p:spPr>
          <a:xfrm>
            <a:off x="2860955" y="4016674"/>
            <a:ext cx="0" cy="303085"/>
          </a:xfrm>
          <a:prstGeom prst="line">
            <a:avLst/>
          </a:prstGeom>
          <a:ln w="12700">
            <a:solidFill>
              <a:schemeClr val="tx1"/>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2" name="直接连接符 71"/>
          <p:cNvCxnSpPr/>
          <p:nvPr/>
        </p:nvCxnSpPr>
        <p:spPr>
          <a:xfrm>
            <a:off x="1398645" y="4002253"/>
            <a:ext cx="0" cy="303085"/>
          </a:xfrm>
          <a:prstGeom prst="line">
            <a:avLst/>
          </a:prstGeom>
          <a:ln w="12700">
            <a:solidFill>
              <a:schemeClr val="tx1"/>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9" name="直接连接符 78"/>
          <p:cNvCxnSpPr/>
          <p:nvPr/>
        </p:nvCxnSpPr>
        <p:spPr>
          <a:xfrm>
            <a:off x="11170760" y="4010273"/>
            <a:ext cx="0" cy="303085"/>
          </a:xfrm>
          <a:prstGeom prst="line">
            <a:avLst/>
          </a:prstGeom>
          <a:ln w="12700">
            <a:solidFill>
              <a:schemeClr val="tx1"/>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80" name="直接连接符 79"/>
          <p:cNvCxnSpPr/>
          <p:nvPr/>
        </p:nvCxnSpPr>
        <p:spPr>
          <a:xfrm flipV="1">
            <a:off x="8499282" y="4010274"/>
            <a:ext cx="2671478" cy="1"/>
          </a:xfrm>
          <a:prstGeom prst="line">
            <a:avLst/>
          </a:prstGeom>
          <a:ln w="12700">
            <a:solidFill>
              <a:schemeClr val="tx1"/>
            </a:solidFill>
            <a:prstDash val="dash"/>
          </a:ln>
        </p:spPr>
        <p:style>
          <a:lnRef idx="1">
            <a:schemeClr val="dk1"/>
          </a:lnRef>
          <a:fillRef idx="0">
            <a:schemeClr val="dk1"/>
          </a:fillRef>
          <a:effectRef idx="0">
            <a:schemeClr val="dk1"/>
          </a:effectRef>
          <a:fontRef idx="minor">
            <a:schemeClr val="tx1"/>
          </a:fontRef>
        </p:style>
      </p:cxnSp>
      <p:cxnSp>
        <p:nvCxnSpPr>
          <p:cNvPr id="82" name="直接连接符 81"/>
          <p:cNvCxnSpPr/>
          <p:nvPr/>
        </p:nvCxnSpPr>
        <p:spPr>
          <a:xfrm>
            <a:off x="9851524" y="4002253"/>
            <a:ext cx="0" cy="303085"/>
          </a:xfrm>
          <a:prstGeom prst="line">
            <a:avLst/>
          </a:prstGeom>
          <a:ln w="12700">
            <a:solidFill>
              <a:schemeClr val="tx1"/>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7" name="直接连接符 46"/>
          <p:cNvCxnSpPr/>
          <p:nvPr/>
        </p:nvCxnSpPr>
        <p:spPr>
          <a:xfrm>
            <a:off x="5167983" y="3165069"/>
            <a:ext cx="1763518" cy="0"/>
          </a:xfrm>
          <a:prstGeom prst="line">
            <a:avLst/>
          </a:prstGeom>
          <a:ln w="12700">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51" name="文本框 50"/>
          <p:cNvSpPr txBox="1"/>
          <p:nvPr/>
        </p:nvSpPr>
        <p:spPr>
          <a:xfrm>
            <a:off x="3974228" y="5204188"/>
            <a:ext cx="4162076" cy="400110"/>
          </a:xfrm>
          <a:prstGeom prst="rect">
            <a:avLst/>
          </a:prstGeom>
          <a:noFill/>
          <a:ln>
            <a:noFill/>
          </a:ln>
        </p:spPr>
        <p:txBody>
          <a:bodyPr wrap="square" rtlCol="0">
            <a:spAutoFit/>
          </a:bodyPr>
          <a:lstStyle/>
          <a:p>
            <a:pPr algn="ctr"/>
            <a:r>
              <a:rPr lang="zh-CN" altLang="en-US" u="sng" dirty="0">
                <a:solidFill>
                  <a:schemeClr val="tx2"/>
                </a:solidFill>
                <a:latin typeface="黑体" panose="02010609060101010101" pitchFamily="49" charset="-122"/>
                <a:ea typeface="黑体" panose="02010609060101010101" pitchFamily="49" charset="-122"/>
              </a:rPr>
              <a:t>工程建设各阶段各自所承担的工作</a:t>
            </a:r>
            <a:endParaRPr lang="zh-CN" altLang="en-US" sz="2000" u="sng" dirty="0">
              <a:solidFill>
                <a:schemeClr val="tx2"/>
              </a:solidFill>
              <a:latin typeface="黑体" panose="02010609060101010101" pitchFamily="49" charset="-122"/>
              <a:ea typeface="黑体" panose="02010609060101010101" pitchFamily="49" charset="-122"/>
            </a:endParaRPr>
          </a:p>
        </p:txBody>
      </p:sp>
      <p:sp>
        <p:nvSpPr>
          <p:cNvPr id="39" name="文本框 38"/>
          <p:cNvSpPr txBox="1"/>
          <p:nvPr/>
        </p:nvSpPr>
        <p:spPr>
          <a:xfrm>
            <a:off x="1767427" y="2564904"/>
            <a:ext cx="1360641" cy="1200329"/>
          </a:xfrm>
          <a:prstGeom prst="rect">
            <a:avLst/>
          </a:prstGeom>
          <a:noFill/>
          <a:ln w="15875">
            <a:solidFill>
              <a:schemeClr val="tx1"/>
            </a:solidFill>
            <a:prstDash val="dash"/>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招标代理</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造价咨询</a:t>
            </a:r>
            <a:endParaRPr lang="en-US" altLang="zh-CN" dirty="0">
              <a:latin typeface="华文隶书" panose="02010800040101010101" pitchFamily="2" charset="-122"/>
              <a:ea typeface="华文隶书" panose="02010800040101010101" pitchFamily="2" charset="-122"/>
            </a:endParaRPr>
          </a:p>
          <a:p>
            <a:pPr algn="ctr"/>
            <a:r>
              <a:rPr lang="zh-CN" altLang="en-US" dirty="0">
                <a:latin typeface="华文隶书" panose="02010800040101010101" pitchFamily="2" charset="-122"/>
                <a:ea typeface="华文隶书" panose="02010800040101010101" pitchFamily="2" charset="-122"/>
              </a:rPr>
              <a:t>工程监理</a:t>
            </a:r>
            <a:endParaRPr lang="en-US" altLang="zh-CN" dirty="0">
              <a:latin typeface="华文隶书" panose="02010800040101010101" pitchFamily="2" charset="-122"/>
              <a:ea typeface="华文隶书" panose="02010800040101010101" pitchFamily="2" charset="-122"/>
            </a:endParaRPr>
          </a:p>
          <a:p>
            <a:pPr algn="ctr"/>
            <a:r>
              <a:rPr lang="en-US" altLang="zh-CN" dirty="0">
                <a:latin typeface="华文隶书" panose="02010800040101010101" pitchFamily="2" charset="-122"/>
                <a:ea typeface="华文隶书" panose="02010800040101010101" pitchFamily="2" charset="-122"/>
              </a:rPr>
              <a:t>……</a:t>
            </a:r>
          </a:p>
        </p:txBody>
      </p:sp>
      <p:cxnSp>
        <p:nvCxnSpPr>
          <p:cNvPr id="43" name="直接连接符 42"/>
          <p:cNvCxnSpPr/>
          <p:nvPr/>
        </p:nvCxnSpPr>
        <p:spPr>
          <a:xfrm>
            <a:off x="3141322" y="3125046"/>
            <a:ext cx="142399" cy="0"/>
          </a:xfrm>
          <a:prstGeom prst="line">
            <a:avLst/>
          </a:prstGeom>
          <a:ln w="12700">
            <a:solidFill>
              <a:schemeClr val="tx1"/>
            </a:solidFill>
            <a:prstDash val="lgDash"/>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a:xfrm>
            <a:off x="4112657" y="3309712"/>
            <a:ext cx="0" cy="998780"/>
          </a:xfrm>
          <a:prstGeom prst="line">
            <a:avLst/>
          </a:prstGeom>
          <a:ln w="12700">
            <a:solidFill>
              <a:schemeClr val="tx1"/>
            </a:solidFill>
            <a:prstDash val="dash"/>
            <a:headEnd type="none" w="med" len="med"/>
            <a:tailEnd type="triangle"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2581988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31615" y="2255415"/>
            <a:ext cx="7920880" cy="1460400"/>
          </a:xfrm>
          <a:prstGeom prst="rect">
            <a:avLst/>
          </a:prstGeom>
        </p:spPr>
        <p:txBody>
          <a:bodyPr wrap="square">
            <a:spAutoFit/>
          </a:bodyPr>
          <a:lstStyle/>
          <a:p>
            <a:pPr fontAlgn="auto">
              <a:lnSpc>
                <a:spcPct val="220000"/>
              </a:lnSpc>
              <a:spcBef>
                <a:spcPts val="0"/>
              </a:spcBef>
              <a:spcAft>
                <a:spcPts val="0"/>
              </a:spcAft>
              <a:defRPr/>
            </a:pPr>
            <a:r>
              <a:rPr lang="en-US" altLang="zh-CN" sz="4800" dirty="0">
                <a:latin typeface="方正粗圆简体" panose="03000509000000000000" pitchFamily="65" charset="-122"/>
                <a:ea typeface="方正粗圆简体" panose="03000509000000000000" pitchFamily="65" charset="-122"/>
              </a:rPr>
              <a:t>EPC</a:t>
            </a:r>
            <a:r>
              <a:rPr lang="zh-CN" altLang="en-US" sz="4800" dirty="0">
                <a:latin typeface="方正粗圆简体" panose="03000509000000000000" pitchFamily="65" charset="-122"/>
                <a:ea typeface="方正粗圆简体" panose="03000509000000000000" pitchFamily="65" charset="-122"/>
              </a:rPr>
              <a:t>总承包项目优势分析</a:t>
            </a: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16</a:t>
            </a:fld>
            <a:endParaRPr lang="zh-CN" altLang="en-US"/>
          </a:p>
        </p:txBody>
      </p:sp>
      <p:grpSp>
        <p:nvGrpSpPr>
          <p:cNvPr id="6" name="组合 5"/>
          <p:cNvGrpSpPr/>
          <p:nvPr/>
        </p:nvGrpSpPr>
        <p:grpSpPr>
          <a:xfrm>
            <a:off x="1775520" y="2733600"/>
            <a:ext cx="1134657" cy="1247774"/>
            <a:chOff x="10128" y="5238"/>
            <a:chExt cx="930" cy="946"/>
          </a:xfrm>
        </p:grpSpPr>
        <p:sp>
          <p:nvSpPr>
            <p:cNvPr id="13" name="Freeform 5"/>
            <p:cNvSpPr/>
            <p:nvPr/>
          </p:nvSpPr>
          <p:spPr bwMode="auto">
            <a:xfrm rot="17952227">
              <a:off x="10132" y="5257"/>
              <a:ext cx="946" cy="907"/>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5EABE6"/>
            </a:solidFill>
            <a:ln>
              <a:noFill/>
            </a:ln>
          </p:spPr>
          <p:txBody>
            <a:bodyPr vert="horz" wrap="square" lIns="121920" tIns="60960" rIns="121920" bIns="60960" numCol="1" anchor="t" anchorCtr="0" compatLnSpc="1"/>
            <a:lstStyle/>
            <a:p>
              <a:endParaRPr lang="zh-CN" altLang="en-US"/>
            </a:p>
          </p:txBody>
        </p:sp>
        <p:sp>
          <p:nvSpPr>
            <p:cNvPr id="16" name="文本框 15"/>
            <p:cNvSpPr txBox="1"/>
            <p:nvPr/>
          </p:nvSpPr>
          <p:spPr>
            <a:xfrm>
              <a:off x="10128" y="5316"/>
              <a:ext cx="850" cy="809"/>
            </a:xfrm>
            <a:prstGeom prst="rect">
              <a:avLst/>
            </a:prstGeom>
            <a:noFill/>
          </p:spPr>
          <p:txBody>
            <a:bodyPr wrap="square" rtlCol="0">
              <a:spAutoFit/>
            </a:bodyPr>
            <a:lstStyle/>
            <a:p>
              <a:pPr algn="ctr"/>
              <a:r>
                <a:rPr lang="en-US" altLang="zh-CN" sz="5400" i="1" dirty="0">
                  <a:solidFill>
                    <a:schemeClr val="bg1"/>
                  </a:solidFill>
                  <a:latin typeface="华文细黑" panose="02010600040101010101" pitchFamily="2" charset="-122"/>
                  <a:ea typeface="华文细黑" panose="02010600040101010101" pitchFamily="2" charset="-122"/>
                </a:rPr>
                <a:t>2</a:t>
              </a:r>
              <a:endParaRPr lang="zh-CN" altLang="en-US" sz="5400" i="1" dirty="0">
                <a:solidFill>
                  <a:schemeClr val="bg1"/>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26743885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636885" cy="584775"/>
          </a:xfrm>
          <a:prstGeom prst="rect">
            <a:avLst/>
          </a:prstGeom>
          <a:noFill/>
        </p:spPr>
        <p:txBody>
          <a:bodyPr wrap="square" rtlCol="0">
            <a:spAutoFit/>
          </a:bodyPr>
          <a:lstStyle/>
          <a:p>
            <a:pPr marL="457200" indent="-457200" eaLnBrk="1" latinLnBrk="0" hangingPunct="1">
              <a:spcAft>
                <a:spcPts val="1800"/>
              </a:spcAft>
              <a:buFont typeface="Wingdings" panose="05000000000000000000" charset="0"/>
              <a:buChar char="Ø"/>
            </a:pPr>
            <a:r>
              <a:rPr lang="zh-CN" altLang="en-US" sz="3200" b="1" dirty="0">
                <a:latin typeface="方正粗圆简体" panose="03000509000000000000" charset="-122"/>
                <a:ea typeface="方正粗圆简体" panose="03000509000000000000" charset="-122"/>
                <a:cs typeface="Arial" panose="020B0604020202020204" pitchFamily="34" charset="0"/>
              </a:rPr>
              <a:t>为什么要推行</a:t>
            </a:r>
            <a:r>
              <a:rPr lang="zh-CN" sz="3200" b="1" dirty="0">
                <a:latin typeface="方正粗圆简体" panose="03000509000000000000" charset="-122"/>
                <a:ea typeface="方正粗圆简体" panose="03000509000000000000" charset="-122"/>
                <a:cs typeface="Arial" panose="020B0604020202020204" pitchFamily="34" charset="0"/>
              </a:rPr>
              <a:t>工程总承包</a:t>
            </a:r>
            <a:endParaRPr lang="zh-CN" sz="3200" dirty="0">
              <a:latin typeface="方正粗圆简体" panose="03000509000000000000" charset="-122"/>
              <a:ea typeface="方正粗圆简体" panose="03000509000000000000" charset="-122"/>
              <a:cs typeface="Arial" panose="020B0604020202020204" pitchFamily="34" charset="0"/>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17</a:t>
            </a:fld>
            <a:endParaRPr lang="zh-CN" altLang="en-US"/>
          </a:p>
        </p:txBody>
      </p:sp>
      <p:graphicFrame>
        <p:nvGraphicFramePr>
          <p:cNvPr id="3" name="图示 2"/>
          <p:cNvGraphicFramePr/>
          <p:nvPr>
            <p:extLst>
              <p:ext uri="{D42A27DB-BD31-4B8C-83A1-F6EECF244321}">
                <p14:modId xmlns:p14="http://schemas.microsoft.com/office/powerpoint/2010/main" val="942875868"/>
              </p:ext>
            </p:extLst>
          </p:nvPr>
        </p:nvGraphicFramePr>
        <p:xfrm>
          <a:off x="2032000" y="2348880"/>
          <a:ext cx="7448376" cy="37894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4526778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727690" cy="4846320"/>
          </a:xfrm>
          <a:prstGeom prst="rect">
            <a:avLst/>
          </a:prstGeom>
          <a:noFill/>
        </p:spPr>
        <p:txBody>
          <a:bodyPr wrap="square" rtlCol="0">
            <a:spAutoFit/>
          </a:bodyPr>
          <a:lstStyle/>
          <a:p>
            <a:pPr marL="457200" indent="-457200" eaLnBrk="1" latinLnBrk="0" hangingPunct="1">
              <a:spcAft>
                <a:spcPts val="1800"/>
              </a:spcAft>
              <a:buFont typeface="Wingdings" panose="05000000000000000000" charset="0"/>
              <a:buChar char="Ø"/>
            </a:pPr>
            <a:r>
              <a:rPr 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工程总承包相关政策</a:t>
            </a:r>
            <a:endParaRPr lang="zh-CN"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1984</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9</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月，国务院印发《关于改革建筑业和基本建设管理体制若干问题的暂行规定》，</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首次提出建设工程总承包企业的设想。</a:t>
            </a: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1987</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4</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月，国家计委印发《关于设计单位进行工程建设总承包试点有关问题的通知》，</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确定了12家工程建设总承包试点单位。</a:t>
            </a:r>
            <a:endPar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1992</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11</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月，建设部颁发《设计单位进行工程总承包资格管理有关规定》，</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明确工程总承包甲、乙、丙、丁四个资格等级。</a:t>
            </a: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1997</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11</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月，全国人大颁发《中华人民共和国建筑法》，</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明确工程总承包的法律地位。</a:t>
            </a:r>
          </a:p>
          <a:p>
            <a:pPr marL="591820" indent="-372745" algn="just" eaLnBrk="1" latinLnBrk="0" hangingPunct="1">
              <a:lnSpc>
                <a:spcPct val="125000"/>
              </a:lnSpc>
              <a:buFont typeface="Wingdings" panose="05000000000000000000" charset="0"/>
              <a:buChar char="u"/>
            </a:pPr>
            <a:endParaRPr lang="en-US" altLang="zh-CN" sz="2400" dirty="0">
              <a:solidFill>
                <a:schemeClr val="tx1"/>
              </a:solidFill>
              <a:latin typeface="方正粗圆简体" panose="03000509000000000000" charset="-122"/>
              <a:ea typeface="方正粗圆简体" panose="03000509000000000000" charset="-122"/>
              <a:cs typeface="Arial" panose="020B0604020202020204" pitchFamily="34" charset="0"/>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18</a:t>
            </a:fld>
            <a:endParaRPr lang="zh-CN" altLang="en-US"/>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727690" cy="4617720"/>
          </a:xfrm>
          <a:prstGeom prst="rect">
            <a:avLst/>
          </a:prstGeom>
          <a:noFill/>
        </p:spPr>
        <p:txBody>
          <a:bodyPr wrap="square" rtlCol="0">
            <a:spAutoFit/>
          </a:bodyPr>
          <a:lstStyle/>
          <a:p>
            <a:pPr marL="457200" indent="-457200" eaLnBrk="1" latinLnBrk="0" hangingPunct="1">
              <a:spcAft>
                <a:spcPts val="1800"/>
              </a:spcAft>
              <a:buFont typeface="Wingdings" panose="05000000000000000000" charset="0"/>
              <a:buChar char="Ø"/>
            </a:pPr>
            <a:r>
              <a:rPr 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工程总承包相关政策</a:t>
            </a:r>
            <a:endParaRPr lang="zh-CN"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1999</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8</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月，建设部印发《关于推进大型工程设计单位创建国际型工程公司的指导意见》（建市〔</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2003</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30</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号），</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提出国际型工程公司应具备工程总承包能力。</a:t>
            </a: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2003</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2</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建设部印发</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《关于培育发展工程总承包和工程项目管理企业的指导意见》，</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提出积极推行工程总承包，同时废止工程总承包企业资格证书。</a:t>
            </a: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2005</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5</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月，质检总局颁发《建设项目工程总承包管理规范》（</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GB/T50358-2005</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a:t>
            </a:r>
            <a:endParaRPr lang="zh-CN" altLang="en-US" sz="20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2011</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9</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月，建设部印发《建设项目工程总承包合同示范文本（试行）》</a:t>
            </a: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2012</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1</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月，国家九部委印发《标准设计施工总承包招标文件》</a:t>
            </a: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19</a:t>
            </a:fld>
            <a:endParaRPr lang="zh-CN" altLang="en-US"/>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7586794" y="2088930"/>
            <a:ext cx="4129023" cy="2593852"/>
          </a:xfrm>
          <a:prstGeom prst="rect">
            <a:avLst/>
          </a:prstGeom>
        </p:spPr>
        <p:txBody>
          <a:bodyPr wrap="square">
            <a:spAutoFit/>
          </a:bodyPr>
          <a:lstStyle/>
          <a:p>
            <a:pPr fontAlgn="auto">
              <a:lnSpc>
                <a:spcPct val="220000"/>
              </a:lnSpc>
              <a:spcBef>
                <a:spcPts val="0"/>
              </a:spcBef>
              <a:spcAft>
                <a:spcPts val="0"/>
              </a:spcAft>
              <a:defRPr/>
            </a:pPr>
            <a:r>
              <a:rPr lang="zh-CN" altLang="zh-CN" sz="2600" dirty="0">
                <a:latin typeface="方正粗圆简体" panose="03000509000000000000" pitchFamily="65" charset="-122"/>
                <a:ea typeface="方正粗圆简体" panose="03000509000000000000" pitchFamily="65" charset="-122"/>
              </a:rPr>
              <a:t>工程总承包政策解读</a:t>
            </a:r>
            <a:endParaRPr lang="en-US" altLang="zh-CN" sz="2600" dirty="0">
              <a:latin typeface="方正粗圆简体" panose="03000509000000000000" pitchFamily="65" charset="-122"/>
              <a:ea typeface="方正粗圆简体" panose="03000509000000000000" pitchFamily="65" charset="-122"/>
            </a:endParaRPr>
          </a:p>
          <a:p>
            <a:pPr fontAlgn="auto">
              <a:lnSpc>
                <a:spcPct val="220000"/>
              </a:lnSpc>
              <a:spcBef>
                <a:spcPts val="0"/>
              </a:spcBef>
              <a:spcAft>
                <a:spcPts val="0"/>
              </a:spcAft>
              <a:defRPr/>
            </a:pPr>
            <a:r>
              <a:rPr lang="zh-CN" altLang="en-US" sz="2600" dirty="0">
                <a:latin typeface="方正粗圆简体" panose="03000509000000000000" pitchFamily="65" charset="-122"/>
                <a:ea typeface="方正粗圆简体" panose="03000509000000000000" pitchFamily="65" charset="-122"/>
              </a:rPr>
              <a:t>工程总承包项目优势分析</a:t>
            </a:r>
            <a:endParaRPr lang="en-US" altLang="zh-CN" sz="2600" dirty="0">
              <a:latin typeface="方正粗圆简体" panose="03000509000000000000" pitchFamily="65" charset="-122"/>
              <a:ea typeface="方正粗圆简体" panose="03000509000000000000" pitchFamily="65" charset="-122"/>
            </a:endParaRPr>
          </a:p>
          <a:p>
            <a:pPr fontAlgn="auto">
              <a:lnSpc>
                <a:spcPct val="220000"/>
              </a:lnSpc>
              <a:spcBef>
                <a:spcPts val="0"/>
              </a:spcBef>
              <a:spcAft>
                <a:spcPts val="0"/>
              </a:spcAft>
              <a:defRPr/>
            </a:pPr>
            <a:r>
              <a:rPr lang="zh-CN" altLang="en-US" sz="2600" dirty="0">
                <a:latin typeface="方正粗圆简体" panose="03000509000000000000" pitchFamily="65" charset="-122"/>
                <a:ea typeface="方正粗圆简体" panose="03000509000000000000" pitchFamily="65" charset="-122"/>
              </a:rPr>
              <a:t>工程总承包推行常见问题</a:t>
            </a:r>
            <a:endParaRPr lang="en-US" altLang="zh-CN" sz="2600" dirty="0">
              <a:latin typeface="方正粗圆简体" panose="03000509000000000000" pitchFamily="65" charset="-122"/>
              <a:ea typeface="方正粗圆简体" panose="03000509000000000000" pitchFamily="65" charset="-122"/>
            </a:endParaRPr>
          </a:p>
        </p:txBody>
      </p:sp>
      <p:sp>
        <p:nvSpPr>
          <p:cNvPr id="2" name="TextBox 1"/>
          <p:cNvSpPr txBox="1"/>
          <p:nvPr/>
        </p:nvSpPr>
        <p:spPr>
          <a:xfrm>
            <a:off x="860426" y="836712"/>
            <a:ext cx="4440493" cy="923330"/>
          </a:xfrm>
          <a:prstGeom prst="rect">
            <a:avLst/>
          </a:prstGeom>
          <a:noFill/>
        </p:spPr>
        <p:txBody>
          <a:bodyPr wrap="square" rtlCol="0">
            <a:spAutoFit/>
          </a:bodyPr>
          <a:lstStyle/>
          <a:p>
            <a:r>
              <a:rPr lang="zh-CN" sz="5400" dirty="0">
                <a:solidFill>
                  <a:schemeClr val="tx1"/>
                </a:solidFill>
                <a:latin typeface="华文琥珀" panose="02010800040101010101" charset="-122"/>
                <a:ea typeface="华文琥珀" panose="02010800040101010101" charset="-122"/>
                <a:cs typeface="Arial" panose="020B0604020202020204" pitchFamily="34" charset="0"/>
              </a:rPr>
              <a:t>目录</a:t>
            </a: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a:t>
            </a:fld>
            <a:endParaRPr lang="zh-CN" altLang="en-US" dirty="0"/>
          </a:p>
        </p:txBody>
      </p:sp>
      <p:sp>
        <p:nvSpPr>
          <p:cNvPr id="12" name="Freeform 5"/>
          <p:cNvSpPr/>
          <p:nvPr/>
        </p:nvSpPr>
        <p:spPr bwMode="auto">
          <a:xfrm rot="9502714">
            <a:off x="6753323" y="2306369"/>
            <a:ext cx="600763" cy="575892"/>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F89E29"/>
          </a:solidFill>
          <a:ln>
            <a:noFill/>
          </a:ln>
        </p:spPr>
        <p:txBody>
          <a:bodyPr vert="horz" wrap="square" lIns="121920" tIns="60960" rIns="121920" bIns="60960" numCol="1" anchor="t" anchorCtr="0" compatLnSpc="1"/>
          <a:lstStyle/>
          <a:p>
            <a:endParaRPr lang="zh-CN" altLang="en-US"/>
          </a:p>
        </p:txBody>
      </p:sp>
      <p:sp>
        <p:nvSpPr>
          <p:cNvPr id="14" name="Freeform 5"/>
          <p:cNvSpPr/>
          <p:nvPr/>
        </p:nvSpPr>
        <p:spPr bwMode="auto">
          <a:xfrm rot="3526558">
            <a:off x="6769926" y="4198813"/>
            <a:ext cx="600763" cy="575892"/>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90C250"/>
          </a:solidFill>
          <a:ln>
            <a:noFill/>
          </a:ln>
        </p:spPr>
        <p:txBody>
          <a:bodyPr vert="horz" wrap="square" lIns="121920" tIns="60960" rIns="121920" bIns="60960" numCol="1" anchor="t" anchorCtr="0" compatLnSpc="1"/>
          <a:lstStyle/>
          <a:p>
            <a:endParaRPr lang="zh-CN" altLang="en-US" dirty="0"/>
          </a:p>
        </p:txBody>
      </p:sp>
      <p:sp>
        <p:nvSpPr>
          <p:cNvPr id="5" name="文本框 4"/>
          <p:cNvSpPr txBox="1"/>
          <p:nvPr/>
        </p:nvSpPr>
        <p:spPr>
          <a:xfrm>
            <a:off x="6753670" y="2327574"/>
            <a:ext cx="540061" cy="502766"/>
          </a:xfrm>
          <a:prstGeom prst="rect">
            <a:avLst/>
          </a:prstGeom>
          <a:noFill/>
        </p:spPr>
        <p:txBody>
          <a:bodyPr wrap="square" rtlCol="0">
            <a:spAutoFit/>
          </a:bodyPr>
          <a:lstStyle/>
          <a:p>
            <a:pPr algn="ctr"/>
            <a:r>
              <a:rPr lang="en-US" altLang="zh-CN" sz="2665" i="1" dirty="0">
                <a:solidFill>
                  <a:schemeClr val="bg1"/>
                </a:solidFill>
                <a:latin typeface="华文细黑" panose="02010600040101010101" pitchFamily="2" charset="-122"/>
                <a:ea typeface="华文细黑" panose="02010600040101010101" pitchFamily="2" charset="-122"/>
              </a:rPr>
              <a:t>1</a:t>
            </a:r>
            <a:endParaRPr lang="zh-CN" altLang="en-US" sz="2665" i="1" dirty="0">
              <a:solidFill>
                <a:schemeClr val="bg1"/>
              </a:solidFill>
              <a:latin typeface="华文细黑" panose="02010600040101010101" pitchFamily="2" charset="-122"/>
              <a:ea typeface="华文细黑" panose="02010600040101010101" pitchFamily="2" charset="-122"/>
            </a:endParaRPr>
          </a:p>
        </p:txBody>
      </p:sp>
      <p:grpSp>
        <p:nvGrpSpPr>
          <p:cNvPr id="6" name="组合 5"/>
          <p:cNvGrpSpPr/>
          <p:nvPr/>
        </p:nvGrpSpPr>
        <p:grpSpPr>
          <a:xfrm>
            <a:off x="6753450" y="3229218"/>
            <a:ext cx="600710" cy="600710"/>
            <a:chOff x="10112" y="5237"/>
            <a:chExt cx="946" cy="946"/>
          </a:xfrm>
        </p:grpSpPr>
        <p:sp>
          <p:nvSpPr>
            <p:cNvPr id="13" name="Freeform 5"/>
            <p:cNvSpPr/>
            <p:nvPr/>
          </p:nvSpPr>
          <p:spPr bwMode="auto">
            <a:xfrm rot="17952227">
              <a:off x="10132" y="5257"/>
              <a:ext cx="946" cy="907"/>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5EABE6"/>
            </a:solidFill>
            <a:ln>
              <a:noFill/>
            </a:ln>
          </p:spPr>
          <p:txBody>
            <a:bodyPr vert="horz" wrap="square" lIns="121920" tIns="60960" rIns="121920" bIns="60960" numCol="1" anchor="t" anchorCtr="0" compatLnSpc="1"/>
            <a:lstStyle/>
            <a:p>
              <a:endParaRPr lang="zh-CN" altLang="en-US"/>
            </a:p>
          </p:txBody>
        </p:sp>
        <p:sp>
          <p:nvSpPr>
            <p:cNvPr id="16" name="文本框 15"/>
            <p:cNvSpPr txBox="1"/>
            <p:nvPr/>
          </p:nvSpPr>
          <p:spPr>
            <a:xfrm>
              <a:off x="10112" y="5291"/>
              <a:ext cx="850" cy="792"/>
            </a:xfrm>
            <a:prstGeom prst="rect">
              <a:avLst/>
            </a:prstGeom>
            <a:noFill/>
          </p:spPr>
          <p:txBody>
            <a:bodyPr wrap="square" rtlCol="0">
              <a:spAutoFit/>
            </a:bodyPr>
            <a:lstStyle/>
            <a:p>
              <a:pPr algn="ctr"/>
              <a:r>
                <a:rPr lang="en-US" altLang="zh-CN" sz="2665" i="1" dirty="0">
                  <a:solidFill>
                    <a:schemeClr val="bg1"/>
                  </a:solidFill>
                  <a:latin typeface="华文细黑" panose="02010600040101010101" pitchFamily="2" charset="-122"/>
                  <a:ea typeface="华文细黑" panose="02010600040101010101" pitchFamily="2" charset="-122"/>
                </a:rPr>
                <a:t>2</a:t>
              </a:r>
              <a:endParaRPr lang="zh-CN" altLang="en-US" sz="2665" i="1" dirty="0">
                <a:solidFill>
                  <a:schemeClr val="bg1"/>
                </a:solidFill>
                <a:latin typeface="华文细黑" panose="02010600040101010101" pitchFamily="2" charset="-122"/>
                <a:ea typeface="华文细黑" panose="02010600040101010101" pitchFamily="2" charset="-122"/>
              </a:endParaRPr>
            </a:p>
          </p:txBody>
        </p:sp>
      </p:grpSp>
      <p:sp>
        <p:nvSpPr>
          <p:cNvPr id="17" name="文本框 16"/>
          <p:cNvSpPr txBox="1"/>
          <p:nvPr/>
        </p:nvSpPr>
        <p:spPr>
          <a:xfrm>
            <a:off x="6782893" y="4220018"/>
            <a:ext cx="540061" cy="502766"/>
          </a:xfrm>
          <a:prstGeom prst="rect">
            <a:avLst/>
          </a:prstGeom>
          <a:noFill/>
        </p:spPr>
        <p:txBody>
          <a:bodyPr wrap="square" rtlCol="0">
            <a:spAutoFit/>
          </a:bodyPr>
          <a:lstStyle/>
          <a:p>
            <a:pPr algn="ctr"/>
            <a:r>
              <a:rPr lang="en-US" altLang="zh-CN" sz="2665" i="1" dirty="0">
                <a:solidFill>
                  <a:schemeClr val="bg1"/>
                </a:solidFill>
                <a:latin typeface="华文细黑" panose="02010600040101010101" pitchFamily="2" charset="-122"/>
                <a:ea typeface="华文细黑" panose="02010600040101010101" pitchFamily="2" charset="-122"/>
              </a:rPr>
              <a:t>3</a:t>
            </a:r>
            <a:endParaRPr lang="zh-CN" altLang="en-US" sz="2665" i="1" dirty="0">
              <a:solidFill>
                <a:schemeClr val="bg1"/>
              </a:solidFill>
              <a:latin typeface="华文细黑" panose="02010600040101010101" pitchFamily="2" charset="-122"/>
              <a:ea typeface="华文细黑" panose="02010600040101010101" pitchFamily="2" charset="-122"/>
            </a:endParaRPr>
          </a:p>
        </p:txBody>
      </p:sp>
      <p:sp>
        <p:nvSpPr>
          <p:cNvPr id="3" name="文本框 2"/>
          <p:cNvSpPr txBox="1"/>
          <p:nvPr/>
        </p:nvSpPr>
        <p:spPr>
          <a:xfrm>
            <a:off x="6801308" y="5016943"/>
            <a:ext cx="540061" cy="502766"/>
          </a:xfrm>
          <a:prstGeom prst="rect">
            <a:avLst/>
          </a:prstGeom>
          <a:noFill/>
        </p:spPr>
        <p:txBody>
          <a:bodyPr wrap="square" rtlCol="0">
            <a:spAutoFit/>
          </a:bodyPr>
          <a:lstStyle/>
          <a:p>
            <a:pPr algn="ctr"/>
            <a:r>
              <a:rPr lang="en-US" altLang="zh-CN" sz="2665" i="1" dirty="0">
                <a:solidFill>
                  <a:schemeClr val="bg1"/>
                </a:solidFill>
                <a:latin typeface="华文细黑" panose="02010600040101010101" pitchFamily="2" charset="-122"/>
                <a:ea typeface="华文细黑" panose="02010600040101010101" pitchFamily="2" charset="-122"/>
              </a:rPr>
              <a:t>3</a:t>
            </a:r>
            <a:endParaRPr lang="zh-CN" altLang="en-US" sz="2665" i="1" dirty="0">
              <a:solidFill>
                <a:schemeClr val="bg1"/>
              </a:solidFill>
              <a:latin typeface="华文细黑" panose="02010600040101010101" pitchFamily="2" charset="-122"/>
              <a:ea typeface="华文细黑" panose="02010600040101010101" pitchFamily="2" charset="-122"/>
            </a:endParaRPr>
          </a:p>
        </p:txBody>
      </p:sp>
      <p:sp>
        <p:nvSpPr>
          <p:cNvPr id="8" name="Freeform 5"/>
          <p:cNvSpPr/>
          <p:nvPr/>
        </p:nvSpPr>
        <p:spPr bwMode="auto">
          <a:xfrm rot="17952227">
            <a:off x="6795360" y="5029443"/>
            <a:ext cx="600710" cy="575945"/>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chemeClr val="accent2"/>
          </a:solidFill>
          <a:ln>
            <a:noFill/>
          </a:ln>
        </p:spPr>
        <p:txBody>
          <a:bodyPr vert="horz" wrap="square" lIns="121920" tIns="60960" rIns="121920" bIns="60960" numCol="1" anchor="t" anchorCtr="0" compatLnSpc="1"/>
          <a:lstStyle/>
          <a:p>
            <a:endParaRPr lang="zh-CN" altLang="en-US"/>
          </a:p>
        </p:txBody>
      </p:sp>
      <p:sp>
        <p:nvSpPr>
          <p:cNvPr id="9" name="文本框 8"/>
          <p:cNvSpPr txBox="1"/>
          <p:nvPr/>
        </p:nvSpPr>
        <p:spPr>
          <a:xfrm>
            <a:off x="6782660" y="5051033"/>
            <a:ext cx="539750" cy="912558"/>
          </a:xfrm>
          <a:prstGeom prst="rect">
            <a:avLst/>
          </a:prstGeom>
          <a:noFill/>
        </p:spPr>
        <p:txBody>
          <a:bodyPr wrap="square" rtlCol="0">
            <a:spAutoFit/>
          </a:bodyPr>
          <a:lstStyle/>
          <a:p>
            <a:pPr algn="ctr"/>
            <a:r>
              <a:rPr lang="en-US" altLang="zh-CN" sz="2665" i="1" dirty="0">
                <a:solidFill>
                  <a:schemeClr val="bg1"/>
                </a:solidFill>
                <a:latin typeface="华文细黑" panose="02010600040101010101" pitchFamily="2" charset="-122"/>
                <a:ea typeface="华文细黑" panose="02010600040101010101" pitchFamily="2" charset="-122"/>
              </a:rPr>
              <a:t>42</a:t>
            </a:r>
            <a:endParaRPr lang="zh-CN" altLang="en-US" sz="2665" i="1" dirty="0">
              <a:solidFill>
                <a:schemeClr val="bg1"/>
              </a:solidFill>
              <a:latin typeface="华文细黑" panose="02010600040101010101" pitchFamily="2" charset="-122"/>
              <a:ea typeface="华文细黑" panose="02010600040101010101" pitchFamily="2" charset="-122"/>
            </a:endParaRPr>
          </a:p>
        </p:txBody>
      </p:sp>
      <p:sp>
        <p:nvSpPr>
          <p:cNvPr id="19" name="矩形 18"/>
          <p:cNvSpPr/>
          <p:nvPr/>
        </p:nvSpPr>
        <p:spPr>
          <a:xfrm>
            <a:off x="7608168" y="4725144"/>
            <a:ext cx="4320480" cy="833370"/>
          </a:xfrm>
          <a:prstGeom prst="rect">
            <a:avLst/>
          </a:prstGeom>
        </p:spPr>
        <p:txBody>
          <a:bodyPr wrap="square">
            <a:spAutoFit/>
          </a:bodyPr>
          <a:lstStyle/>
          <a:p>
            <a:pPr fontAlgn="auto">
              <a:lnSpc>
                <a:spcPct val="220000"/>
              </a:lnSpc>
              <a:spcBef>
                <a:spcPts val="0"/>
              </a:spcBef>
              <a:spcAft>
                <a:spcPts val="0"/>
              </a:spcAft>
              <a:defRPr/>
            </a:pPr>
            <a:r>
              <a:rPr lang="zh-CN" altLang="zh-CN" sz="2600" dirty="0">
                <a:latin typeface="方正粗圆简体" panose="03000509000000000000" pitchFamily="65" charset="-122"/>
                <a:ea typeface="方正粗圆简体" panose="03000509000000000000" pitchFamily="65" charset="-122"/>
              </a:rPr>
              <a:t>工程总承包</a:t>
            </a:r>
            <a:r>
              <a:rPr lang="zh-CN" altLang="en-US" sz="2600" dirty="0">
                <a:latin typeface="方正粗圆简体" panose="03000509000000000000" pitchFamily="65" charset="-122"/>
                <a:ea typeface="方正粗圆简体" panose="03000509000000000000" pitchFamily="65" charset="-122"/>
              </a:rPr>
              <a:t>的计价问题</a:t>
            </a:r>
          </a:p>
        </p:txBody>
      </p:sp>
      <p:pic>
        <p:nvPicPr>
          <p:cNvPr id="21" name="图片 20"/>
          <p:cNvPicPr>
            <a:picLocks noChangeAspect="1"/>
          </p:cNvPicPr>
          <p:nvPr/>
        </p:nvPicPr>
        <p:blipFill>
          <a:blip r:embed="rId2" cstate="print"/>
          <a:srcRect r="-98"/>
          <a:stretch>
            <a:fillRect/>
          </a:stretch>
        </p:blipFill>
        <p:spPr>
          <a:xfrm>
            <a:off x="767408" y="2339374"/>
            <a:ext cx="3093034" cy="1984554"/>
          </a:xfrm>
          <a:prstGeom prst="rect">
            <a:avLst/>
          </a:prstGeom>
        </p:spPr>
      </p:pic>
      <p:pic>
        <p:nvPicPr>
          <p:cNvPr id="22" name="图片 21" descr="技术标第一部分（项目设计方案）_页面_009"/>
          <p:cNvPicPr>
            <a:picLocks noChangeAspect="1"/>
          </p:cNvPicPr>
          <p:nvPr/>
        </p:nvPicPr>
        <p:blipFill>
          <a:blip r:embed="rId3" cstate="print"/>
          <a:srcRect t="8097" b="8080"/>
          <a:stretch>
            <a:fillRect/>
          </a:stretch>
        </p:blipFill>
        <p:spPr>
          <a:xfrm>
            <a:off x="3485722" y="4480549"/>
            <a:ext cx="2215445" cy="1313605"/>
          </a:xfrm>
          <a:prstGeom prst="rect">
            <a:avLst/>
          </a:prstGeom>
        </p:spPr>
      </p:pic>
      <p:pic>
        <p:nvPicPr>
          <p:cNvPr id="23" name="图片 22" descr="00029"/>
          <p:cNvPicPr>
            <a:picLocks noChangeAspect="1"/>
          </p:cNvPicPr>
          <p:nvPr/>
        </p:nvPicPr>
        <p:blipFill>
          <a:blip r:embed="rId4" cstate="print"/>
          <a:srcRect t="12652" b="14366"/>
          <a:stretch>
            <a:fillRect/>
          </a:stretch>
        </p:blipFill>
        <p:spPr>
          <a:xfrm>
            <a:off x="767408" y="4503436"/>
            <a:ext cx="2545362" cy="1313100"/>
          </a:xfrm>
          <a:prstGeom prst="rect">
            <a:avLst/>
          </a:prstGeom>
        </p:spPr>
      </p:pic>
      <p:pic>
        <p:nvPicPr>
          <p:cNvPr id="24" name="图片 23" descr="景宁县沙湾镇小城镇环境综合整治工程EPC项目_页面_005"/>
          <p:cNvPicPr>
            <a:picLocks noChangeAspect="1"/>
          </p:cNvPicPr>
          <p:nvPr/>
        </p:nvPicPr>
        <p:blipFill>
          <a:blip r:embed="rId5" cstate="print"/>
          <a:srcRect l="388" t="11428" b="12106"/>
          <a:stretch>
            <a:fillRect/>
          </a:stretch>
        </p:blipFill>
        <p:spPr>
          <a:xfrm>
            <a:off x="4005813" y="3476189"/>
            <a:ext cx="1686972" cy="915987"/>
          </a:xfrm>
          <a:prstGeom prst="rect">
            <a:avLst/>
          </a:prstGeom>
        </p:spPr>
      </p:pic>
      <p:pic>
        <p:nvPicPr>
          <p:cNvPr id="25" name="图片 24" descr="0002"/>
          <p:cNvPicPr>
            <a:picLocks noChangeAspect="1"/>
          </p:cNvPicPr>
          <p:nvPr/>
        </p:nvPicPr>
        <p:blipFill>
          <a:blip r:embed="rId6" cstate="print"/>
          <a:srcRect t="4527" b="10271"/>
          <a:stretch>
            <a:fillRect/>
          </a:stretch>
        </p:blipFill>
        <p:spPr>
          <a:xfrm>
            <a:off x="3983265" y="2362426"/>
            <a:ext cx="1693540" cy="1020570"/>
          </a:xfrm>
          <a:prstGeom prst="rect">
            <a:avLst/>
          </a:prstGeom>
        </p:spPr>
      </p:pic>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0550" y="1266825"/>
            <a:ext cx="10727690" cy="4541520"/>
          </a:xfrm>
          <a:prstGeom prst="rect">
            <a:avLst/>
          </a:prstGeom>
          <a:noFill/>
        </p:spPr>
        <p:txBody>
          <a:bodyPr wrap="square" rtlCol="0">
            <a:spAutoFit/>
          </a:bodyPr>
          <a:lstStyle/>
          <a:p>
            <a:pPr marL="457200" indent="-457200" eaLnBrk="1" latinLnBrk="0" hangingPunct="1">
              <a:spcAft>
                <a:spcPts val="1800"/>
              </a:spcAft>
              <a:buFont typeface="Wingdings" panose="05000000000000000000" charset="0"/>
              <a:buChar char="Ø"/>
            </a:pPr>
            <a:r>
              <a:rPr 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工程总承包相关政策</a:t>
            </a:r>
            <a:endParaRPr lang="zh-CN"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2014</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7</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月，建设部印发《关于推进建筑业发展和改革的若干意见》</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（建市〔</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2014</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92</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号），</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倡导工程建设项目采用工程总承包模式，鼓励有实力的工程设计和施工企业开展工程总承包业务。</a:t>
            </a:r>
          </a:p>
          <a:p>
            <a:pPr marL="591820" indent="-372745" algn="just" eaLnBrk="1" latinLnBrk="0" hangingPunct="1">
              <a:lnSpc>
                <a:spcPct val="125000"/>
              </a:lnSpc>
              <a:spcBef>
                <a:spcPts val="1800"/>
              </a:spcBef>
              <a:buFont typeface="Wingdings" panose="05000000000000000000" charset="0"/>
              <a:buChar char="u"/>
            </a:pP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2016</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5</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月，建设部印发《关于进一步推进工程总承包发展的若干意见》（建市〔</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2016</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93</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号），</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明确提出大力推进工程总承包，并对工程总承包项目在实施过程中的相关政策性内容提出了明确的指导意见。</a:t>
            </a:r>
          </a:p>
          <a:p>
            <a:pPr marL="591820" indent="-372745" algn="just" eaLnBrk="1" latinLnBrk="0" hangingPunct="1">
              <a:lnSpc>
                <a:spcPct val="125000"/>
              </a:lnSpc>
              <a:spcBef>
                <a:spcPts val="1800"/>
              </a:spcBef>
              <a:buFont typeface="Wingdings" panose="05000000000000000000" charset="0"/>
              <a:buChar char="u"/>
            </a:pP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2017年2月，国务院办公厅印发《关于促进建筑业持续健康发展的意见》（国办发〔2017〕19号），</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政府投资工程应完善建设管理模式，带头推行工程总承包。</a:t>
            </a:r>
            <a:endPar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20</a:t>
            </a:fld>
            <a:endParaRPr lang="zh-CN" altLang="en-US"/>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0550" y="1266825"/>
            <a:ext cx="10727690" cy="4585871"/>
          </a:xfrm>
          <a:prstGeom prst="rect">
            <a:avLst/>
          </a:prstGeom>
          <a:noFill/>
        </p:spPr>
        <p:txBody>
          <a:bodyPr wrap="square" rtlCol="0">
            <a:spAutoFit/>
          </a:bodyPr>
          <a:lstStyle/>
          <a:p>
            <a:pPr marL="457200" indent="-457200" eaLnBrk="1" latinLnBrk="0" hangingPunct="1">
              <a:spcAft>
                <a:spcPts val="1800"/>
              </a:spcAft>
              <a:buFont typeface="Wingdings" panose="05000000000000000000" charset="0"/>
              <a:buChar char="Ø"/>
            </a:pP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我省</a:t>
            </a:r>
            <a:r>
              <a:rPr 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工程总承包相关政策</a:t>
            </a:r>
            <a:endParaRPr lang="zh-CN"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spcBef>
                <a:spcPts val="1800"/>
              </a:spcBef>
              <a:buFont typeface="Wingdings" panose="05000000000000000000" charset="0"/>
              <a:buChar char="u"/>
            </a:pP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2014</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10</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月，住建厅印发</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浙江省政府投资项目工程总承包试点工作方案</a:t>
            </a:r>
            <a:r>
              <a:rPr lang="zh-CN" altLang="en-US" sz="2000"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（浙建建〔</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2014</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116</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号），</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决定在我省部分政府投资项目中开展工程总承包试点工作。</a:t>
            </a:r>
          </a:p>
          <a:p>
            <a:pPr marL="591820" indent="-372745" algn="just" eaLnBrk="1" latinLnBrk="0" hangingPunct="1">
              <a:lnSpc>
                <a:spcPct val="125000"/>
              </a:lnSpc>
              <a:spcBef>
                <a:spcPts val="1800"/>
              </a:spcBef>
              <a:buFont typeface="Wingdings" panose="05000000000000000000" charset="0"/>
              <a:buChar char="u"/>
            </a:pP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2014</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12</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月，住建厅印发《关于公布浙江省工程总承包试点地区和第一批试点企业、试点项目的通知》（建建发</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〔2014〕424</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号），</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公布了浙江省建筑设计研究院等</a:t>
            </a:r>
            <a:r>
              <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19</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家“浙江省工程总承包第一批试点企业”，以及</a:t>
            </a:r>
            <a:r>
              <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10</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个“浙江省工程总承包第一批试点项目”。</a:t>
            </a:r>
            <a:endPar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591820" indent="-372745" algn="just" eaLnBrk="1" latinLnBrk="0" hangingPunct="1">
              <a:lnSpc>
                <a:spcPct val="125000"/>
              </a:lnSpc>
              <a:spcBef>
                <a:spcPts val="1800"/>
              </a:spcBef>
              <a:buFont typeface="Wingdings" panose="05000000000000000000" charset="0"/>
              <a:buChar char="u"/>
            </a:pP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2016</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月，住建厅印发《关于公布浙江省工程总承包第二批试点企业、试点项目的通知》（函建字</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〔2016〕81</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号），</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公布了浙江大学建筑设计研究院有限公司等</a:t>
            </a:r>
            <a:r>
              <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43</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家“浙江省工程总承包第二批试点企业”，以及</a:t>
            </a:r>
            <a:r>
              <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39</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个“浙江省工程总</a:t>
            </a:r>
            <a:r>
              <a:rPr lang="zh-CN" altLang="en-US" sz="2000" b="1">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承包第二批</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试点项目”。</a:t>
            </a:r>
            <a:endPar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21</a:t>
            </a:fld>
            <a:endParaRPr lang="zh-CN" altLang="en-US"/>
          </a:p>
        </p:txBody>
      </p:sp>
    </p:spTree>
    <p:extLst>
      <p:ext uri="{BB962C8B-B14F-4D97-AF65-F5344CB8AC3E}">
        <p14:creationId xmlns:p14="http://schemas.microsoft.com/office/powerpoint/2010/main" val="229340987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0550" y="1266825"/>
            <a:ext cx="10727690" cy="4935454"/>
          </a:xfrm>
          <a:prstGeom prst="rect">
            <a:avLst/>
          </a:prstGeom>
          <a:noFill/>
        </p:spPr>
        <p:txBody>
          <a:bodyPr wrap="square" rtlCol="0">
            <a:spAutoFit/>
          </a:bodyPr>
          <a:lstStyle/>
          <a:p>
            <a:pPr marL="457200" indent="-457200" eaLnBrk="1" latinLnBrk="0" hangingPunct="1">
              <a:spcAft>
                <a:spcPts val="1800"/>
              </a:spcAft>
              <a:buFont typeface="Wingdings" panose="05000000000000000000" charset="0"/>
              <a:buChar char="Ø"/>
            </a:pP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我省</a:t>
            </a:r>
            <a:r>
              <a:rPr 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工程总承包相关政策</a:t>
            </a:r>
            <a:endParaRPr lang="zh-CN"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spcBef>
                <a:spcPts val="1800"/>
              </a:spcBef>
              <a:buFont typeface="Wingdings" panose="05000000000000000000" charset="0"/>
              <a:buChar char="u"/>
            </a:pP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201</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6</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3</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月，住建厅印发《关于深化建设工程实施方式改革积极推进工程总承包发展的指导意见》（浙建</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〔2016〕5</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号），</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要求充分认识推进工程总承包的重要意义，进一步完善各项配套制度，切实推进工程总承包发展。</a:t>
            </a:r>
            <a:endPar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591820" indent="-372745" algn="just" eaLnBrk="1" latinLnBrk="0" hangingPunct="1">
              <a:lnSpc>
                <a:spcPct val="125000"/>
              </a:lnSpc>
              <a:spcBef>
                <a:spcPts val="1800"/>
              </a:spcBef>
              <a:buFont typeface="Wingdings" panose="05000000000000000000" charset="0"/>
              <a:buChar char="u"/>
            </a:pP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2016</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8</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月，浙江省人民政府办公厅发布</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浙江省人民政府办公厅关于推进绿色建筑和建筑工业化发展的实施意见</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（浙政办发</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〔2016〕111</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号），在推行工程总承包的政策支持中明确提出</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装配式建筑项目应优先采用设计、生产、施工一体化的工程总承包模式。</a:t>
            </a:r>
            <a:endParaRPr lang="en-US" altLang="zh-CN"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endParaRPr>
          </a:p>
          <a:p>
            <a:pPr marL="591820" indent="-372745" algn="just" eaLnBrk="1" latinLnBrk="0" hangingPunct="1">
              <a:lnSpc>
                <a:spcPct val="125000"/>
              </a:lnSpc>
              <a:spcBef>
                <a:spcPts val="1800"/>
              </a:spcBef>
              <a:buFont typeface="Wingdings" panose="05000000000000000000" charset="0"/>
              <a:buChar char="u"/>
            </a:pP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2017</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年</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8</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月，浙江省人民政府办公厅发布</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关于加快建筑业改革与发展的实施意见</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（浙政办发</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〔2017〕89</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号），提出</a:t>
            </a:r>
            <a:r>
              <a:rPr lang="zh-CN" altLang="en-US" sz="2000" b="1"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加快推行工程总承包</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。装配式建筑原则上应采用工程总承包模式；政府投资工程应完善建设管理模式，带头推行工程总承包。</a:t>
            </a: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22</a:t>
            </a:fld>
            <a:endParaRPr lang="zh-CN" altLang="en-US"/>
          </a:p>
        </p:txBody>
      </p:sp>
    </p:spTree>
    <p:extLst>
      <p:ext uri="{BB962C8B-B14F-4D97-AF65-F5344CB8AC3E}">
        <p14:creationId xmlns:p14="http://schemas.microsoft.com/office/powerpoint/2010/main" val="92574856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23</a:t>
            </a:fld>
            <a:endParaRPr lang="zh-CN" altLang="en-US"/>
          </a:p>
        </p:txBody>
      </p:sp>
      <p:pic>
        <p:nvPicPr>
          <p:cNvPr id="3" name="图片 2"/>
          <p:cNvPicPr>
            <a:picLocks noChangeAspect="1"/>
          </p:cNvPicPr>
          <p:nvPr/>
        </p:nvPicPr>
        <p:blipFill>
          <a:blip r:embed="rId2"/>
          <a:stretch>
            <a:fillRect/>
          </a:stretch>
        </p:blipFill>
        <p:spPr>
          <a:xfrm>
            <a:off x="1703512" y="358080"/>
            <a:ext cx="8568952" cy="3900976"/>
          </a:xfrm>
          <a:prstGeom prst="rect">
            <a:avLst/>
          </a:prstGeom>
        </p:spPr>
      </p:pic>
      <p:sp>
        <p:nvSpPr>
          <p:cNvPr id="5" name="矩形 4"/>
          <p:cNvSpPr/>
          <p:nvPr/>
        </p:nvSpPr>
        <p:spPr>
          <a:xfrm>
            <a:off x="1163452" y="4653136"/>
            <a:ext cx="9649072" cy="1131079"/>
          </a:xfrm>
          <a:prstGeom prst="rect">
            <a:avLst/>
          </a:prstGeom>
        </p:spPr>
        <p:txBody>
          <a:bodyPr wrap="square">
            <a:spAutoFit/>
          </a:bodyPr>
          <a:lstStyle/>
          <a:p>
            <a:pPr marL="285750" indent="-285750" algn="just">
              <a:lnSpc>
                <a:spcPct val="125000"/>
              </a:lnSpc>
              <a:buFont typeface="Arial" panose="020B0604020202020204" pitchFamily="34" charset="0"/>
              <a:buChar char="•"/>
            </a:pPr>
            <a:r>
              <a:rPr lang="zh-CN" altLang="en-US" dirty="0">
                <a:solidFill>
                  <a:srgbClr val="333333"/>
                </a:solidFill>
                <a:latin typeface="微软雅黑" panose="020B0503020204020204" pitchFamily="34" charset="-122"/>
                <a:ea typeface="微软雅黑" panose="020B0503020204020204" pitchFamily="34" charset="-122"/>
              </a:rPr>
              <a:t>据统计，试点工作开展以来，全省各地陆续推出建筑市政工程总承包项目</a:t>
            </a:r>
            <a:r>
              <a:rPr lang="en-US" altLang="zh-CN" dirty="0">
                <a:solidFill>
                  <a:srgbClr val="333333"/>
                </a:solidFill>
                <a:latin typeface="微软雅黑" panose="020B0503020204020204" pitchFamily="34" charset="-122"/>
                <a:ea typeface="微软雅黑" panose="020B0503020204020204" pitchFamily="34" charset="-122"/>
              </a:rPr>
              <a:t>250</a:t>
            </a:r>
            <a:r>
              <a:rPr lang="zh-CN" altLang="en-US" dirty="0">
                <a:solidFill>
                  <a:srgbClr val="333333"/>
                </a:solidFill>
                <a:latin typeface="微软雅黑" panose="020B0503020204020204" pitchFamily="34" charset="-122"/>
                <a:ea typeface="微软雅黑" panose="020B0503020204020204" pitchFamily="34" charset="-122"/>
              </a:rPr>
              <a:t>个，工程总造价</a:t>
            </a:r>
            <a:r>
              <a:rPr lang="en-US" altLang="zh-CN" dirty="0">
                <a:solidFill>
                  <a:srgbClr val="333333"/>
                </a:solidFill>
                <a:latin typeface="微软雅黑" panose="020B0503020204020204" pitchFamily="34" charset="-122"/>
                <a:ea typeface="微软雅黑" panose="020B0503020204020204" pitchFamily="34" charset="-122"/>
              </a:rPr>
              <a:t>442.3</a:t>
            </a:r>
            <a:r>
              <a:rPr lang="zh-CN" altLang="en-US" dirty="0">
                <a:solidFill>
                  <a:srgbClr val="333333"/>
                </a:solidFill>
                <a:latin typeface="微软雅黑" panose="020B0503020204020204" pitchFamily="34" charset="-122"/>
                <a:ea typeface="微软雅黑" panose="020B0503020204020204" pitchFamily="34" charset="-122"/>
              </a:rPr>
              <a:t>亿元，其中省级</a:t>
            </a:r>
            <a:r>
              <a:rPr lang="en-US" altLang="zh-CN" dirty="0">
                <a:solidFill>
                  <a:srgbClr val="333333"/>
                </a:solidFill>
                <a:latin typeface="微软雅黑" panose="020B0503020204020204" pitchFamily="34" charset="-122"/>
                <a:ea typeface="微软雅黑" panose="020B0503020204020204" pitchFamily="34" charset="-122"/>
              </a:rPr>
              <a:t>49</a:t>
            </a:r>
            <a:r>
              <a:rPr lang="zh-CN" altLang="en-US" dirty="0">
                <a:solidFill>
                  <a:srgbClr val="333333"/>
                </a:solidFill>
                <a:latin typeface="微软雅黑" panose="020B0503020204020204" pitchFamily="34" charset="-122"/>
                <a:ea typeface="微软雅黑" panose="020B0503020204020204" pitchFamily="34" charset="-122"/>
              </a:rPr>
              <a:t>个试点项目中，政府投资项目有</a:t>
            </a:r>
            <a:r>
              <a:rPr lang="en-US" altLang="zh-CN" dirty="0">
                <a:solidFill>
                  <a:srgbClr val="333333"/>
                </a:solidFill>
                <a:latin typeface="微软雅黑" panose="020B0503020204020204" pitchFamily="34" charset="-122"/>
                <a:ea typeface="微软雅黑" panose="020B0503020204020204" pitchFamily="34" charset="-122"/>
              </a:rPr>
              <a:t>36</a:t>
            </a:r>
            <a:r>
              <a:rPr lang="zh-CN" altLang="en-US" dirty="0">
                <a:solidFill>
                  <a:srgbClr val="333333"/>
                </a:solidFill>
                <a:latin typeface="微软雅黑" panose="020B0503020204020204" pitchFamily="34" charset="-122"/>
                <a:ea typeface="微软雅黑" panose="020B0503020204020204" pitchFamily="34" charset="-122"/>
              </a:rPr>
              <a:t>个（占总数的</a:t>
            </a:r>
            <a:r>
              <a:rPr lang="en-US" altLang="zh-CN" dirty="0">
                <a:solidFill>
                  <a:srgbClr val="333333"/>
                </a:solidFill>
                <a:latin typeface="微软雅黑" panose="020B0503020204020204" pitchFamily="34" charset="-122"/>
                <a:ea typeface="微软雅黑" panose="020B0503020204020204" pitchFamily="34" charset="-122"/>
              </a:rPr>
              <a:t>73.5%</a:t>
            </a:r>
            <a:r>
              <a:rPr lang="zh-CN" altLang="en-US" dirty="0">
                <a:solidFill>
                  <a:srgbClr val="333333"/>
                </a:solidFill>
                <a:latin typeface="微软雅黑" panose="020B0503020204020204" pitchFamily="34" charset="-122"/>
                <a:ea typeface="微软雅黑" panose="020B0503020204020204" pitchFamily="34" charset="-122"/>
              </a:rPr>
              <a:t>），合同金额</a:t>
            </a:r>
            <a:r>
              <a:rPr lang="en-US" altLang="zh-CN" dirty="0">
                <a:solidFill>
                  <a:srgbClr val="333333"/>
                </a:solidFill>
                <a:latin typeface="微软雅黑" panose="020B0503020204020204" pitchFamily="34" charset="-122"/>
                <a:ea typeface="微软雅黑" panose="020B0503020204020204" pitchFamily="34" charset="-122"/>
              </a:rPr>
              <a:t>78.3</a:t>
            </a:r>
            <a:r>
              <a:rPr lang="zh-CN" altLang="en-US" dirty="0">
                <a:solidFill>
                  <a:srgbClr val="333333"/>
                </a:solidFill>
                <a:latin typeface="微软雅黑" panose="020B0503020204020204" pitchFamily="34" charset="-122"/>
                <a:ea typeface="微软雅黑" panose="020B0503020204020204" pitchFamily="34" charset="-122"/>
              </a:rPr>
              <a:t>亿元（占总数的</a:t>
            </a:r>
            <a:r>
              <a:rPr lang="en-US" altLang="zh-CN" dirty="0">
                <a:solidFill>
                  <a:srgbClr val="333333"/>
                </a:solidFill>
                <a:latin typeface="微软雅黑" panose="020B0503020204020204" pitchFamily="34" charset="-122"/>
                <a:ea typeface="微软雅黑" panose="020B0503020204020204" pitchFamily="34" charset="-122"/>
              </a:rPr>
              <a:t>59.1%</a:t>
            </a:r>
            <a:r>
              <a:rPr lang="zh-CN" altLang="en-US" dirty="0">
                <a:solidFill>
                  <a:srgbClr val="333333"/>
                </a:solidFill>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00370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24</a:t>
            </a:fld>
            <a:endParaRPr lang="zh-CN" altLang="en-US"/>
          </a:p>
        </p:txBody>
      </p:sp>
      <p:graphicFrame>
        <p:nvGraphicFramePr>
          <p:cNvPr id="2" name="图示 1"/>
          <p:cNvGraphicFramePr/>
          <p:nvPr>
            <p:extLst>
              <p:ext uri="{D42A27DB-BD31-4B8C-83A1-F6EECF244321}">
                <p14:modId xmlns:p14="http://schemas.microsoft.com/office/powerpoint/2010/main" val="2800627274"/>
              </p:ext>
            </p:extLst>
          </p:nvPr>
        </p:nvGraphicFramePr>
        <p:xfrm>
          <a:off x="767408" y="634786"/>
          <a:ext cx="10585176"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图片 5"/>
          <p:cNvPicPr>
            <a:picLocks noChangeAspect="1"/>
          </p:cNvPicPr>
          <p:nvPr/>
        </p:nvPicPr>
        <p:blipFill>
          <a:blip r:embed="rId7"/>
          <a:stretch>
            <a:fillRect/>
          </a:stretch>
        </p:blipFill>
        <p:spPr>
          <a:xfrm>
            <a:off x="7749806" y="116632"/>
            <a:ext cx="3857143" cy="295238"/>
          </a:xfrm>
          <a:prstGeom prst="rect">
            <a:avLst/>
          </a:prstGeom>
        </p:spPr>
      </p:pic>
    </p:spTree>
    <p:extLst>
      <p:ext uri="{BB962C8B-B14F-4D97-AF65-F5344CB8AC3E}">
        <p14:creationId xmlns:p14="http://schemas.microsoft.com/office/powerpoint/2010/main" val="3889129637"/>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25</a:t>
            </a:fld>
            <a:endParaRPr lang="zh-CN" altLang="en-US"/>
          </a:p>
        </p:txBody>
      </p:sp>
      <p:pic>
        <p:nvPicPr>
          <p:cNvPr id="3" name="图片 2"/>
          <p:cNvPicPr>
            <a:picLocks noChangeAspect="1"/>
          </p:cNvPicPr>
          <p:nvPr/>
        </p:nvPicPr>
        <p:blipFill>
          <a:blip r:embed="rId2"/>
          <a:stretch>
            <a:fillRect/>
          </a:stretch>
        </p:blipFill>
        <p:spPr>
          <a:xfrm>
            <a:off x="1343472" y="199317"/>
            <a:ext cx="9361040" cy="3334283"/>
          </a:xfrm>
          <a:prstGeom prst="rect">
            <a:avLst/>
          </a:prstGeom>
        </p:spPr>
      </p:pic>
      <p:sp>
        <p:nvSpPr>
          <p:cNvPr id="7" name="矩形 6"/>
          <p:cNvSpPr/>
          <p:nvPr/>
        </p:nvSpPr>
        <p:spPr>
          <a:xfrm>
            <a:off x="1127448" y="3645024"/>
            <a:ext cx="9973108" cy="2634183"/>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（五）分步推行工程总承包。</a:t>
            </a:r>
            <a:r>
              <a:rPr lang="en-US" altLang="zh-CN" sz="1600" dirty="0">
                <a:latin typeface="微软雅黑" panose="020B0503020204020204" pitchFamily="34" charset="-122"/>
                <a:ea typeface="微软雅黑" panose="020B0503020204020204" pitchFamily="34" charset="-122"/>
              </a:rPr>
              <a:t>2017—2020</a:t>
            </a:r>
            <a:r>
              <a:rPr lang="zh-CN" altLang="en-US" sz="1600" dirty="0">
                <a:latin typeface="微软雅黑" panose="020B0503020204020204" pitchFamily="34" charset="-122"/>
                <a:ea typeface="微软雅黑" panose="020B0503020204020204" pitchFamily="34" charset="-122"/>
              </a:rPr>
              <a:t>年，装配式建筑应采用工程总承包，政府投资新建房屋、市政、交通、水利及园林等项目，国有投资新建项目应逐步采用工程总承包，鼓励社会资本投资新建项目和</a:t>
            </a:r>
            <a:r>
              <a:rPr lang="en-US" altLang="zh-CN" sz="1600" dirty="0">
                <a:latin typeface="微软雅黑" panose="020B0503020204020204" pitchFamily="34" charset="-122"/>
                <a:ea typeface="微软雅黑" panose="020B0503020204020204" pitchFamily="34" charset="-122"/>
              </a:rPr>
              <a:t>PPP</a:t>
            </a:r>
            <a:r>
              <a:rPr lang="zh-CN" altLang="en-US" sz="1600" dirty="0">
                <a:latin typeface="微软雅黑" panose="020B0503020204020204" pitchFamily="34" charset="-122"/>
                <a:ea typeface="微软雅黑" panose="020B0503020204020204" pitchFamily="34" charset="-122"/>
              </a:rPr>
              <a:t>项目采用工程总承包，到</a:t>
            </a:r>
            <a:r>
              <a:rPr lang="en-US" altLang="zh-CN" sz="1600" dirty="0">
                <a:latin typeface="微软雅黑" panose="020B0503020204020204" pitchFamily="34" charset="-122"/>
                <a:ea typeface="微软雅黑" panose="020B0503020204020204" pitchFamily="34" charset="-122"/>
              </a:rPr>
              <a:t>2020</a:t>
            </a:r>
            <a:r>
              <a:rPr lang="zh-CN" altLang="en-US" sz="1600" dirty="0">
                <a:latin typeface="微软雅黑" panose="020B0503020204020204" pitchFamily="34" charset="-122"/>
                <a:ea typeface="微软雅黑" panose="020B0503020204020204" pitchFamily="34" charset="-122"/>
              </a:rPr>
              <a:t>年新建项目工程总承包占比，长沙市、株洲市、湘潭市达到</a:t>
            </a:r>
            <a:r>
              <a:rPr lang="en-US" altLang="zh-CN" sz="1600" dirty="0">
                <a:latin typeface="微软雅黑" panose="020B0503020204020204" pitchFamily="34" charset="-122"/>
                <a:ea typeface="微软雅黑" panose="020B0503020204020204" pitchFamily="34" charset="-122"/>
              </a:rPr>
              <a:t>30%</a:t>
            </a:r>
            <a:r>
              <a:rPr lang="zh-CN" altLang="en-US" sz="1600" dirty="0">
                <a:latin typeface="微软雅黑" panose="020B0503020204020204" pitchFamily="34" charset="-122"/>
                <a:ea typeface="微软雅黑" panose="020B0503020204020204" pitchFamily="34" charset="-122"/>
              </a:rPr>
              <a:t>以上，其他市州达到</a:t>
            </a:r>
            <a:r>
              <a:rPr lang="en-US" altLang="zh-CN" sz="1600" dirty="0">
                <a:latin typeface="微软雅黑" panose="020B0503020204020204" pitchFamily="34" charset="-122"/>
                <a:ea typeface="微软雅黑" panose="020B0503020204020204" pitchFamily="34" charset="-122"/>
              </a:rPr>
              <a:t>20%</a:t>
            </a:r>
            <a:r>
              <a:rPr lang="zh-CN" altLang="en-US" sz="1600" dirty="0">
                <a:latin typeface="微软雅黑" panose="020B0503020204020204" pitchFamily="34" charset="-122"/>
                <a:ea typeface="微软雅黑" panose="020B0503020204020204" pitchFamily="34" charset="-122"/>
              </a:rPr>
              <a:t>以上。</a:t>
            </a:r>
            <a:r>
              <a:rPr lang="en-US" altLang="zh-CN" sz="1600" dirty="0">
                <a:latin typeface="微软雅黑" panose="020B0503020204020204" pitchFamily="34" charset="-122"/>
                <a:ea typeface="微软雅黑" panose="020B0503020204020204" pitchFamily="34" charset="-122"/>
              </a:rPr>
              <a:t>2021—2025</a:t>
            </a:r>
            <a:r>
              <a:rPr lang="zh-CN" altLang="en-US" sz="1600" dirty="0">
                <a:latin typeface="微软雅黑" panose="020B0503020204020204" pitchFamily="34" charset="-122"/>
                <a:ea typeface="微软雅黑" panose="020B0503020204020204" pitchFamily="34" charset="-122"/>
              </a:rPr>
              <a:t>年，政府投资新建房屋、市政、交通、水利及园林等项目，国有投资新建项目全面采用工程总承包，鼓励社会资本投资新建项目和</a:t>
            </a:r>
            <a:r>
              <a:rPr lang="en-US" altLang="zh-CN" sz="1600" dirty="0">
                <a:latin typeface="微软雅黑" panose="020B0503020204020204" pitchFamily="34" charset="-122"/>
                <a:ea typeface="微软雅黑" panose="020B0503020204020204" pitchFamily="34" charset="-122"/>
              </a:rPr>
              <a:t>PPP</a:t>
            </a:r>
            <a:r>
              <a:rPr lang="zh-CN" altLang="en-US" sz="1600" dirty="0">
                <a:latin typeface="微软雅黑" panose="020B0503020204020204" pitchFamily="34" charset="-122"/>
                <a:ea typeface="微软雅黑" panose="020B0503020204020204" pitchFamily="34" charset="-122"/>
              </a:rPr>
              <a:t>项目采用工程总承包，到</a:t>
            </a:r>
            <a:r>
              <a:rPr lang="en-US" altLang="zh-CN" sz="1600" dirty="0">
                <a:latin typeface="微软雅黑" panose="020B0503020204020204" pitchFamily="34" charset="-122"/>
                <a:ea typeface="微软雅黑" panose="020B0503020204020204" pitchFamily="34" charset="-122"/>
              </a:rPr>
              <a:t>2025</a:t>
            </a:r>
            <a:r>
              <a:rPr lang="zh-CN" altLang="en-US" sz="1600" dirty="0">
                <a:latin typeface="微软雅黑" panose="020B0503020204020204" pitchFamily="34" charset="-122"/>
                <a:ea typeface="微软雅黑" panose="020B0503020204020204" pitchFamily="34" charset="-122"/>
              </a:rPr>
              <a:t>年新建项目工程总承包占比，长沙市、株洲市、湘潭市达到</a:t>
            </a:r>
            <a:r>
              <a:rPr lang="en-US" altLang="zh-CN" sz="1600" dirty="0">
                <a:latin typeface="微软雅黑" panose="020B0503020204020204" pitchFamily="34" charset="-122"/>
                <a:ea typeface="微软雅黑" panose="020B0503020204020204" pitchFamily="34" charset="-122"/>
              </a:rPr>
              <a:t>70%</a:t>
            </a:r>
            <a:r>
              <a:rPr lang="zh-CN" altLang="en-US" sz="1600" dirty="0">
                <a:latin typeface="微软雅黑" panose="020B0503020204020204" pitchFamily="34" charset="-122"/>
                <a:ea typeface="微软雅黑" panose="020B0503020204020204" pitchFamily="34" charset="-122"/>
              </a:rPr>
              <a:t>以上，其他市州达到</a:t>
            </a:r>
            <a:r>
              <a:rPr lang="en-US" altLang="zh-CN" sz="1600" dirty="0">
                <a:latin typeface="微软雅黑" panose="020B0503020204020204" pitchFamily="34" charset="-122"/>
                <a:ea typeface="微软雅黑" panose="020B0503020204020204" pitchFamily="34" charset="-122"/>
              </a:rPr>
              <a:t>50%</a:t>
            </a:r>
            <a:r>
              <a:rPr lang="zh-CN" altLang="en-US" sz="1600" dirty="0">
                <a:latin typeface="微软雅黑" panose="020B0503020204020204" pitchFamily="34" charset="-122"/>
                <a:ea typeface="微软雅黑" panose="020B0503020204020204" pitchFamily="34" charset="-122"/>
              </a:rPr>
              <a:t>以上。各市州、县市区要结合建设工程市场实际，编制本地工程总承包推广计划，分步骤、稳妥地推进建设方式改革。</a:t>
            </a:r>
          </a:p>
        </p:txBody>
      </p:sp>
    </p:spTree>
    <p:extLst>
      <p:ext uri="{BB962C8B-B14F-4D97-AF65-F5344CB8AC3E}">
        <p14:creationId xmlns:p14="http://schemas.microsoft.com/office/powerpoint/2010/main" val="366248125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34E96E4C-A786-42C8-98B7-EB52B4851D53}" type="slidenum">
              <a:rPr lang="zh-CN" altLang="en-US" smtClean="0"/>
              <a:pPr>
                <a:defRPr/>
              </a:pPr>
              <a:t>26</a:t>
            </a:fld>
            <a:endParaRPr lang="zh-CN" altLang="en-US" dirty="0"/>
          </a:p>
        </p:txBody>
      </p:sp>
      <p:cxnSp>
        <p:nvCxnSpPr>
          <p:cNvPr id="34" name="直接连接符 33"/>
          <p:cNvCxnSpPr/>
          <p:nvPr/>
        </p:nvCxnSpPr>
        <p:spPr>
          <a:xfrm>
            <a:off x="2615613" y="1576537"/>
            <a:ext cx="0" cy="4353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835860" y="1576537"/>
            <a:ext cx="0" cy="4353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7086108" y="1576537"/>
            <a:ext cx="0" cy="4353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9456373" y="1576537"/>
            <a:ext cx="0" cy="435328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Freeform 5"/>
          <p:cNvSpPr/>
          <p:nvPr/>
        </p:nvSpPr>
        <p:spPr bwMode="auto">
          <a:xfrm rot="9502714">
            <a:off x="527697" y="1468245"/>
            <a:ext cx="1724071" cy="1652696"/>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F89E29"/>
          </a:solidFill>
          <a:ln>
            <a:noFill/>
          </a:ln>
        </p:spPr>
        <p:txBody>
          <a:bodyPr vert="horz" wrap="square" lIns="121920" tIns="60960" rIns="121920" bIns="60960" numCol="1" anchor="t" anchorCtr="0" compatLnSpc="1"/>
          <a:lstStyle/>
          <a:p>
            <a:endParaRPr lang="zh-CN" altLang="en-US"/>
          </a:p>
        </p:txBody>
      </p:sp>
      <p:sp>
        <p:nvSpPr>
          <p:cNvPr id="36" name="Freeform 5"/>
          <p:cNvSpPr/>
          <p:nvPr/>
        </p:nvSpPr>
        <p:spPr bwMode="auto">
          <a:xfrm rot="17952227">
            <a:off x="2835486" y="1538055"/>
            <a:ext cx="1724071" cy="1652696"/>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5EABE6"/>
          </a:solidFill>
          <a:ln>
            <a:noFill/>
          </a:ln>
        </p:spPr>
        <p:txBody>
          <a:bodyPr vert="horz" wrap="square" lIns="121920" tIns="60960" rIns="121920" bIns="60960" numCol="1" anchor="t" anchorCtr="0" compatLnSpc="1"/>
          <a:lstStyle/>
          <a:p>
            <a:endParaRPr lang="zh-CN" altLang="en-US"/>
          </a:p>
        </p:txBody>
      </p:sp>
      <p:sp>
        <p:nvSpPr>
          <p:cNvPr id="37" name="矩形 36"/>
          <p:cNvSpPr/>
          <p:nvPr/>
        </p:nvSpPr>
        <p:spPr>
          <a:xfrm>
            <a:off x="801060" y="1822505"/>
            <a:ext cx="1151536" cy="892296"/>
          </a:xfrm>
          <a:prstGeom prst="rect">
            <a:avLst/>
          </a:prstGeom>
        </p:spPr>
        <p:txBody>
          <a:bodyPr wrap="square">
            <a:spAutoFit/>
          </a:bodyPr>
          <a:lstStyle/>
          <a:p>
            <a:pPr lvl="0" algn="ctr">
              <a:lnSpc>
                <a:spcPct val="80000"/>
              </a:lnSpc>
            </a:pPr>
            <a:r>
              <a:rPr lang="zh-CN" altLang="en-US" sz="3200" dirty="0">
                <a:solidFill>
                  <a:schemeClr val="lt1"/>
                </a:solidFill>
                <a:effectLst>
                  <a:outerShdw blurRad="38100" dist="38100" dir="2700000" algn="tl">
                    <a:srgbClr val="000000">
                      <a:alpha val="43137"/>
                    </a:srgbClr>
                  </a:outerShdw>
                </a:effectLst>
                <a:latin typeface="华文新魏" pitchFamily="2" charset="-122"/>
                <a:ea typeface="华文新魏" pitchFamily="2" charset="-122"/>
              </a:rPr>
              <a:t>节约工期</a:t>
            </a:r>
          </a:p>
        </p:txBody>
      </p:sp>
      <p:sp>
        <p:nvSpPr>
          <p:cNvPr id="38" name="Freeform 5"/>
          <p:cNvSpPr/>
          <p:nvPr/>
        </p:nvSpPr>
        <p:spPr bwMode="auto">
          <a:xfrm>
            <a:off x="7432270" y="1508787"/>
            <a:ext cx="1724071" cy="1652696"/>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F06A6A"/>
          </a:solidFill>
          <a:ln>
            <a:noFill/>
          </a:ln>
        </p:spPr>
        <p:txBody>
          <a:bodyPr vert="horz" wrap="square" lIns="121920" tIns="60960" rIns="121920" bIns="60960" numCol="1" anchor="t" anchorCtr="0" compatLnSpc="1"/>
          <a:lstStyle/>
          <a:p>
            <a:endParaRPr lang="zh-CN" altLang="en-US"/>
          </a:p>
        </p:txBody>
      </p:sp>
      <p:sp>
        <p:nvSpPr>
          <p:cNvPr id="39" name="矩形 38"/>
          <p:cNvSpPr/>
          <p:nvPr/>
        </p:nvSpPr>
        <p:spPr>
          <a:xfrm>
            <a:off x="3098057" y="1878799"/>
            <a:ext cx="1069117" cy="1340047"/>
          </a:xfrm>
          <a:prstGeom prst="rect">
            <a:avLst/>
          </a:prstGeom>
        </p:spPr>
        <p:txBody>
          <a:bodyPr wrap="square">
            <a:spAutoFit/>
          </a:bodyPr>
          <a:lstStyle/>
          <a:p>
            <a:pPr algn="ctr">
              <a:lnSpc>
                <a:spcPct val="80000"/>
              </a:lnSpc>
            </a:pPr>
            <a:r>
              <a:rPr lang="zh-CN" altLang="en-US" sz="3200" dirty="0">
                <a:solidFill>
                  <a:schemeClr val="lt1"/>
                </a:solidFill>
                <a:effectLst>
                  <a:outerShdw blurRad="38100" dist="38100" dir="2700000" algn="tl">
                    <a:srgbClr val="000000">
                      <a:alpha val="43137"/>
                    </a:srgbClr>
                  </a:outerShdw>
                </a:effectLst>
                <a:latin typeface="华文新魏" pitchFamily="2" charset="-122"/>
                <a:ea typeface="华文新魏" pitchFamily="2" charset="-122"/>
              </a:rPr>
              <a:t>成本可控</a:t>
            </a:r>
          </a:p>
          <a:p>
            <a:pPr lvl="0" algn="ctr">
              <a:lnSpc>
                <a:spcPct val="80000"/>
              </a:lnSpc>
            </a:pPr>
            <a:endParaRPr lang="zh-CN" altLang="en-US" sz="3735" b="1" dirty="0">
              <a:solidFill>
                <a:schemeClr val="bg1"/>
              </a:solidFill>
              <a:latin typeface="微软雅黑" panose="020B0503020204020204" pitchFamily="34" charset="-122"/>
              <a:ea typeface="微软雅黑" panose="020B0503020204020204" pitchFamily="34" charset="-122"/>
            </a:endParaRPr>
          </a:p>
        </p:txBody>
      </p:sp>
      <p:sp>
        <p:nvSpPr>
          <p:cNvPr id="41" name="矩形 40"/>
          <p:cNvSpPr/>
          <p:nvPr/>
        </p:nvSpPr>
        <p:spPr>
          <a:xfrm>
            <a:off x="7672981" y="1835543"/>
            <a:ext cx="1066226" cy="1077218"/>
          </a:xfrm>
          <a:prstGeom prst="rect">
            <a:avLst/>
          </a:prstGeom>
        </p:spPr>
        <p:txBody>
          <a:bodyPr wrap="square">
            <a:spAutoFit/>
          </a:bodyPr>
          <a:lstStyle/>
          <a:p>
            <a:pPr lvl="0" algn="ctr"/>
            <a:r>
              <a:rPr lang="zh-CN" altLang="en-US" sz="3200" dirty="0">
                <a:solidFill>
                  <a:prstClr val="white"/>
                </a:solidFill>
                <a:effectLst>
                  <a:outerShdw blurRad="38100" dist="38100" dir="2700000" algn="tl">
                    <a:srgbClr val="000000">
                      <a:alpha val="43137"/>
                    </a:srgbClr>
                  </a:outerShdw>
                </a:effectLst>
                <a:latin typeface="华文新魏" pitchFamily="2" charset="-122"/>
                <a:ea typeface="华文新魏" pitchFamily="2" charset="-122"/>
              </a:rPr>
              <a:t>管理简化</a:t>
            </a:r>
          </a:p>
        </p:txBody>
      </p:sp>
      <p:sp>
        <p:nvSpPr>
          <p:cNvPr id="45" name="Freeform 5"/>
          <p:cNvSpPr/>
          <p:nvPr/>
        </p:nvSpPr>
        <p:spPr bwMode="auto">
          <a:xfrm rot="3526558">
            <a:off x="9661069" y="1547940"/>
            <a:ext cx="1724071" cy="1652696"/>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90C250"/>
          </a:solidFill>
          <a:ln>
            <a:noFill/>
          </a:ln>
        </p:spPr>
        <p:txBody>
          <a:bodyPr vert="horz" wrap="square" lIns="121920" tIns="60960" rIns="121920" bIns="60960" numCol="1" anchor="t" anchorCtr="0" compatLnSpc="1"/>
          <a:lstStyle/>
          <a:p>
            <a:endParaRPr lang="zh-CN" altLang="en-US"/>
          </a:p>
        </p:txBody>
      </p:sp>
      <p:sp>
        <p:nvSpPr>
          <p:cNvPr id="46" name="矩形 45"/>
          <p:cNvSpPr/>
          <p:nvPr/>
        </p:nvSpPr>
        <p:spPr>
          <a:xfrm>
            <a:off x="9890057" y="1786598"/>
            <a:ext cx="1135165" cy="1077218"/>
          </a:xfrm>
          <a:prstGeom prst="rect">
            <a:avLst/>
          </a:prstGeom>
        </p:spPr>
        <p:txBody>
          <a:bodyPr wrap="square">
            <a:spAutoFit/>
          </a:bodyPr>
          <a:lstStyle/>
          <a:p>
            <a:pPr lvl="0" algn="ctr"/>
            <a:r>
              <a:rPr lang="zh-CN" altLang="en-US" sz="3200" dirty="0">
                <a:solidFill>
                  <a:prstClr val="white"/>
                </a:solidFill>
                <a:effectLst>
                  <a:outerShdw blurRad="38100" dist="38100" dir="2700000" algn="tl">
                    <a:srgbClr val="000000">
                      <a:alpha val="43137"/>
                    </a:srgbClr>
                  </a:outerShdw>
                </a:effectLst>
                <a:latin typeface="华文新魏" pitchFamily="2" charset="-122"/>
                <a:ea typeface="华文新魏" pitchFamily="2" charset="-122"/>
              </a:rPr>
              <a:t>降低风险</a:t>
            </a:r>
          </a:p>
        </p:txBody>
      </p:sp>
      <p:sp>
        <p:nvSpPr>
          <p:cNvPr id="47" name="Freeform 5"/>
          <p:cNvSpPr/>
          <p:nvPr/>
        </p:nvSpPr>
        <p:spPr bwMode="auto">
          <a:xfrm rot="3526558">
            <a:off x="5095074" y="1562896"/>
            <a:ext cx="1724071" cy="1652696"/>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90C250"/>
          </a:solidFill>
          <a:ln>
            <a:noFill/>
          </a:ln>
        </p:spPr>
        <p:txBody>
          <a:bodyPr vert="horz" wrap="square" lIns="121920" tIns="60960" rIns="121920" bIns="60960" numCol="1" anchor="t" anchorCtr="0" compatLnSpc="1"/>
          <a:lstStyle/>
          <a:p>
            <a:endParaRPr lang="zh-CN" altLang="en-US"/>
          </a:p>
        </p:txBody>
      </p:sp>
      <p:sp>
        <p:nvSpPr>
          <p:cNvPr id="48" name="矩形 47"/>
          <p:cNvSpPr/>
          <p:nvPr/>
        </p:nvSpPr>
        <p:spPr>
          <a:xfrm>
            <a:off x="5365729" y="1801554"/>
            <a:ext cx="1016023" cy="1077218"/>
          </a:xfrm>
          <a:prstGeom prst="rect">
            <a:avLst/>
          </a:prstGeom>
        </p:spPr>
        <p:txBody>
          <a:bodyPr wrap="square">
            <a:spAutoFit/>
          </a:bodyPr>
          <a:lstStyle/>
          <a:p>
            <a:pPr lvl="0" algn="ctr"/>
            <a:r>
              <a:rPr lang="zh-CN" altLang="en-US" sz="3200" dirty="0">
                <a:solidFill>
                  <a:prstClr val="white"/>
                </a:solidFill>
                <a:effectLst>
                  <a:outerShdw blurRad="38100" dist="38100" dir="2700000" algn="tl">
                    <a:srgbClr val="000000">
                      <a:alpha val="43137"/>
                    </a:srgbClr>
                  </a:outerShdw>
                </a:effectLst>
                <a:latin typeface="华文新魏" pitchFamily="2" charset="-122"/>
                <a:ea typeface="华文新魏" pitchFamily="2" charset="-122"/>
              </a:rPr>
              <a:t>责任明确</a:t>
            </a:r>
          </a:p>
        </p:txBody>
      </p:sp>
      <p:sp>
        <p:nvSpPr>
          <p:cNvPr id="49" name="TextBox 10"/>
          <p:cNvSpPr txBox="1"/>
          <p:nvPr/>
        </p:nvSpPr>
        <p:spPr>
          <a:xfrm>
            <a:off x="703128" y="726850"/>
            <a:ext cx="4857784" cy="584775"/>
          </a:xfrm>
          <a:prstGeom prst="rect">
            <a:avLst/>
          </a:prstGeom>
          <a:noFill/>
        </p:spPr>
        <p:txBody>
          <a:bodyPr wrap="square" rtlCol="0">
            <a:spAutoFit/>
          </a:bodyPr>
          <a:lstStyle/>
          <a:p>
            <a:pPr>
              <a:buFont typeface="Wingdings" pitchFamily="2" charset="2"/>
              <a:buChar char="Ø"/>
            </a:pPr>
            <a:r>
              <a:rPr lang="en-US" altLang="zh-CN" sz="3200" dirty="0">
                <a:latin typeface="方正粗圆简体" panose="03000509000000000000" charset="-122"/>
                <a:ea typeface="方正粗圆简体" panose="03000509000000000000" charset="-122"/>
                <a:cs typeface="Arial" panose="020B0604020202020204" pitchFamily="34" charset="0"/>
              </a:rPr>
              <a:t>EPC</a:t>
            </a:r>
            <a:r>
              <a:rPr lang="zh-CN" altLang="en-US" sz="3200" dirty="0">
                <a:latin typeface="方正粗圆简体" panose="03000509000000000000" charset="-122"/>
                <a:ea typeface="方正粗圆简体" panose="03000509000000000000" charset="-122"/>
                <a:cs typeface="Arial" panose="020B0604020202020204" pitchFamily="34" charset="0"/>
              </a:rPr>
              <a:t>模式五大优势</a:t>
            </a:r>
          </a:p>
        </p:txBody>
      </p:sp>
      <p:sp>
        <p:nvSpPr>
          <p:cNvPr id="50" name="矩形 49"/>
          <p:cNvSpPr/>
          <p:nvPr/>
        </p:nvSpPr>
        <p:spPr>
          <a:xfrm>
            <a:off x="507240" y="3429000"/>
            <a:ext cx="2048368" cy="2144177"/>
          </a:xfrm>
          <a:prstGeom prst="rect">
            <a:avLst/>
          </a:prstGeom>
        </p:spPr>
        <p:txBody>
          <a:bodyPr wrap="square">
            <a:spAutoFit/>
          </a:bodyPr>
          <a:lstStyle/>
          <a:p>
            <a:pPr lvl="0" algn="just">
              <a:lnSpc>
                <a:spcPts val="2000"/>
              </a:lnSpc>
            </a:pPr>
            <a:r>
              <a:rPr lang="en-US" altLang="zh-CN" dirty="0">
                <a:solidFill>
                  <a:prstClr val="black"/>
                </a:solidFill>
                <a:latin typeface="华文楷体" panose="02010600040101010101" pitchFamily="2" charset="-122"/>
                <a:ea typeface="华文楷体" panose="02010600040101010101" pitchFamily="2" charset="-122"/>
              </a:rPr>
              <a:t>1</a:t>
            </a:r>
            <a:r>
              <a:rPr lang="zh-CN" altLang="en-US" dirty="0">
                <a:solidFill>
                  <a:prstClr val="black"/>
                </a:solidFill>
                <a:latin typeface="隶书" panose="02010509060101010101" pitchFamily="49" charset="-122"/>
                <a:ea typeface="隶书" panose="02010509060101010101" pitchFamily="49" charset="-122"/>
              </a:rPr>
              <a:t>．方案阶段即可实施，设计单位配合协调积极性高，确保后期实施节点顺利推进。</a:t>
            </a:r>
            <a:endParaRPr lang="en-US" altLang="zh-CN" dirty="0">
              <a:solidFill>
                <a:prstClr val="black"/>
              </a:solidFill>
              <a:latin typeface="隶书" panose="02010509060101010101" pitchFamily="49" charset="-122"/>
              <a:ea typeface="隶书" panose="02010509060101010101" pitchFamily="49" charset="-122"/>
            </a:endParaRPr>
          </a:p>
          <a:p>
            <a:pPr lvl="0" algn="just">
              <a:lnSpc>
                <a:spcPts val="2000"/>
              </a:lnSpc>
            </a:pPr>
            <a:r>
              <a:rPr lang="en-US" altLang="zh-CN" dirty="0">
                <a:solidFill>
                  <a:prstClr val="black"/>
                </a:solidFill>
                <a:latin typeface="隶书" panose="02010509060101010101" pitchFamily="49" charset="-122"/>
                <a:ea typeface="隶书" panose="02010509060101010101" pitchFamily="49" charset="-122"/>
              </a:rPr>
              <a:t>2</a:t>
            </a:r>
            <a:r>
              <a:rPr lang="zh-CN" altLang="en-US" dirty="0">
                <a:solidFill>
                  <a:prstClr val="black"/>
                </a:solidFill>
                <a:latin typeface="隶书" panose="02010509060101010101" pitchFamily="49" charset="-122"/>
                <a:ea typeface="隶书" panose="02010509060101010101" pitchFamily="49" charset="-122"/>
              </a:rPr>
              <a:t>．分阶段出图、审图、申领施工许可证。</a:t>
            </a:r>
          </a:p>
        </p:txBody>
      </p:sp>
      <p:sp>
        <p:nvSpPr>
          <p:cNvPr id="51" name="矩形 50"/>
          <p:cNvSpPr/>
          <p:nvPr/>
        </p:nvSpPr>
        <p:spPr>
          <a:xfrm>
            <a:off x="2735628" y="3429000"/>
            <a:ext cx="2048368" cy="1887696"/>
          </a:xfrm>
          <a:prstGeom prst="rect">
            <a:avLst/>
          </a:prstGeom>
        </p:spPr>
        <p:txBody>
          <a:bodyPr wrap="square">
            <a:spAutoFit/>
          </a:bodyPr>
          <a:lstStyle/>
          <a:p>
            <a:pPr lvl="0" algn="just">
              <a:lnSpc>
                <a:spcPts val="2000"/>
              </a:lnSpc>
            </a:pPr>
            <a:r>
              <a:rPr lang="en-US" altLang="zh-CN" dirty="0">
                <a:solidFill>
                  <a:prstClr val="black"/>
                </a:solidFill>
                <a:latin typeface="隶书" panose="02010509060101010101" pitchFamily="49" charset="-122"/>
                <a:ea typeface="隶书" panose="02010509060101010101" pitchFamily="49" charset="-122"/>
              </a:rPr>
              <a:t>1</a:t>
            </a:r>
            <a:r>
              <a:rPr lang="zh-CN" altLang="en-US" dirty="0">
                <a:solidFill>
                  <a:prstClr val="black"/>
                </a:solidFill>
                <a:latin typeface="隶书" panose="02010509060101010101" pitchFamily="49" charset="-122"/>
                <a:ea typeface="隶书" panose="02010509060101010101" pitchFamily="49" charset="-122"/>
              </a:rPr>
              <a:t>．设计阶段对工程总造价影响巨大，设计管控到位</a:t>
            </a:r>
            <a:r>
              <a:rPr lang="en-US" altLang="zh-CN" dirty="0">
                <a:solidFill>
                  <a:prstClr val="black"/>
                </a:solidFill>
                <a:latin typeface="隶书" panose="02010509060101010101" pitchFamily="49" charset="-122"/>
                <a:ea typeface="隶书" panose="02010509060101010101" pitchFamily="49" charset="-122"/>
              </a:rPr>
              <a:t>=</a:t>
            </a:r>
            <a:r>
              <a:rPr lang="zh-CN" altLang="en-US" dirty="0">
                <a:solidFill>
                  <a:prstClr val="black"/>
                </a:solidFill>
                <a:latin typeface="隶书" panose="02010509060101010101" pitchFamily="49" charset="-122"/>
                <a:ea typeface="隶书" panose="02010509060101010101" pitchFamily="49" charset="-122"/>
              </a:rPr>
              <a:t>造价控制成功。</a:t>
            </a:r>
            <a:endParaRPr lang="en-US" altLang="zh-CN" dirty="0">
              <a:solidFill>
                <a:prstClr val="black"/>
              </a:solidFill>
              <a:latin typeface="隶书" panose="02010509060101010101" pitchFamily="49" charset="-122"/>
              <a:ea typeface="隶书" panose="02010509060101010101" pitchFamily="49" charset="-122"/>
            </a:endParaRPr>
          </a:p>
          <a:p>
            <a:pPr lvl="0" algn="just">
              <a:lnSpc>
                <a:spcPts val="2000"/>
              </a:lnSpc>
            </a:pPr>
            <a:r>
              <a:rPr lang="en-US" altLang="zh-CN" dirty="0">
                <a:solidFill>
                  <a:prstClr val="black"/>
                </a:solidFill>
                <a:latin typeface="隶书" panose="02010509060101010101" pitchFamily="49" charset="-122"/>
                <a:ea typeface="隶书" panose="02010509060101010101" pitchFamily="49" charset="-122"/>
              </a:rPr>
              <a:t>2</a:t>
            </a:r>
            <a:r>
              <a:rPr lang="zh-CN" altLang="en-US" dirty="0">
                <a:solidFill>
                  <a:prstClr val="black"/>
                </a:solidFill>
                <a:latin typeface="隶书" panose="02010509060101010101" pitchFamily="49" charset="-122"/>
                <a:ea typeface="隶书" panose="02010509060101010101" pitchFamily="49" charset="-122"/>
              </a:rPr>
              <a:t>．限额设计融入设计环节，最大程度保证成本可控。</a:t>
            </a:r>
            <a:endParaRPr lang="en-US" altLang="zh-CN" dirty="0">
              <a:solidFill>
                <a:prstClr val="black"/>
              </a:solidFill>
              <a:latin typeface="隶书" panose="02010509060101010101" pitchFamily="49" charset="-122"/>
              <a:ea typeface="隶书" panose="02010509060101010101" pitchFamily="49" charset="-122"/>
            </a:endParaRPr>
          </a:p>
        </p:txBody>
      </p:sp>
      <p:sp>
        <p:nvSpPr>
          <p:cNvPr id="52" name="矩形 51"/>
          <p:cNvSpPr/>
          <p:nvPr/>
        </p:nvSpPr>
        <p:spPr>
          <a:xfrm>
            <a:off x="5012106" y="3464859"/>
            <a:ext cx="2048368" cy="2400657"/>
          </a:xfrm>
          <a:prstGeom prst="rect">
            <a:avLst/>
          </a:prstGeom>
        </p:spPr>
        <p:txBody>
          <a:bodyPr wrap="square">
            <a:spAutoFit/>
          </a:bodyPr>
          <a:lstStyle/>
          <a:p>
            <a:pPr lvl="0" algn="just">
              <a:lnSpc>
                <a:spcPts val="2000"/>
              </a:lnSpc>
            </a:pPr>
            <a:r>
              <a:rPr lang="en-US" altLang="zh-CN" dirty="0">
                <a:solidFill>
                  <a:prstClr val="black"/>
                </a:solidFill>
                <a:latin typeface="隶书" panose="02010509060101010101" pitchFamily="49" charset="-122"/>
                <a:ea typeface="隶书" panose="02010509060101010101" pitchFamily="49" charset="-122"/>
              </a:rPr>
              <a:t>1</a:t>
            </a:r>
            <a:r>
              <a:rPr lang="zh-CN" altLang="en-US" dirty="0">
                <a:solidFill>
                  <a:prstClr val="black"/>
                </a:solidFill>
                <a:latin typeface="隶书" panose="02010509060101010101" pitchFamily="49" charset="-122"/>
                <a:ea typeface="隶书" panose="02010509060101010101" pitchFamily="49" charset="-122"/>
              </a:rPr>
              <a:t>．工程质量责任主体更为清晰明确，不存在推诿情形。</a:t>
            </a:r>
            <a:endParaRPr lang="en-US" altLang="zh-CN" dirty="0">
              <a:solidFill>
                <a:prstClr val="black"/>
              </a:solidFill>
              <a:latin typeface="隶书" panose="02010509060101010101" pitchFamily="49" charset="-122"/>
              <a:ea typeface="隶书" panose="02010509060101010101" pitchFamily="49" charset="-122"/>
            </a:endParaRPr>
          </a:p>
          <a:p>
            <a:pPr lvl="0" algn="just">
              <a:lnSpc>
                <a:spcPts val="2000"/>
              </a:lnSpc>
            </a:pPr>
            <a:r>
              <a:rPr lang="en-US" altLang="zh-CN" dirty="0">
                <a:solidFill>
                  <a:prstClr val="black"/>
                </a:solidFill>
                <a:latin typeface="隶书" panose="02010509060101010101" pitchFamily="49" charset="-122"/>
                <a:ea typeface="隶书" panose="02010509060101010101" pitchFamily="49" charset="-122"/>
              </a:rPr>
              <a:t>2</a:t>
            </a:r>
            <a:r>
              <a:rPr lang="zh-CN" altLang="en-US" dirty="0">
                <a:solidFill>
                  <a:prstClr val="black"/>
                </a:solidFill>
                <a:latin typeface="隶书" panose="02010509060101010101" pitchFamily="49" charset="-122"/>
                <a:ea typeface="隶书" panose="02010509060101010101" pitchFamily="49" charset="-122"/>
              </a:rPr>
              <a:t>．施工图设计进入价值竞争领域，最大限度减少设计文件错、漏、碰、缺，杜绝由此产生的变更索赔。</a:t>
            </a:r>
            <a:endParaRPr lang="en-US" altLang="zh-CN" dirty="0">
              <a:solidFill>
                <a:prstClr val="black"/>
              </a:solidFill>
              <a:latin typeface="隶书" panose="02010509060101010101" pitchFamily="49" charset="-122"/>
              <a:ea typeface="隶书" panose="02010509060101010101" pitchFamily="49" charset="-122"/>
            </a:endParaRPr>
          </a:p>
        </p:txBody>
      </p:sp>
      <p:sp>
        <p:nvSpPr>
          <p:cNvPr id="53" name="矩形 52"/>
          <p:cNvSpPr/>
          <p:nvPr/>
        </p:nvSpPr>
        <p:spPr>
          <a:xfrm>
            <a:off x="7298648" y="3432737"/>
            <a:ext cx="2048368" cy="2400657"/>
          </a:xfrm>
          <a:prstGeom prst="rect">
            <a:avLst/>
          </a:prstGeom>
        </p:spPr>
        <p:txBody>
          <a:bodyPr wrap="square">
            <a:spAutoFit/>
          </a:bodyPr>
          <a:lstStyle/>
          <a:p>
            <a:pPr lvl="0" algn="just">
              <a:lnSpc>
                <a:spcPts val="2000"/>
              </a:lnSpc>
            </a:pPr>
            <a:r>
              <a:rPr lang="en-US" altLang="zh-CN" dirty="0">
                <a:solidFill>
                  <a:prstClr val="black"/>
                </a:solidFill>
                <a:latin typeface="隶书" panose="02010509060101010101" pitchFamily="49" charset="-122"/>
                <a:ea typeface="隶书" panose="02010509060101010101" pitchFamily="49" charset="-122"/>
              </a:rPr>
              <a:t>1</a:t>
            </a:r>
            <a:r>
              <a:rPr lang="zh-CN" altLang="en-US" dirty="0">
                <a:solidFill>
                  <a:prstClr val="black"/>
                </a:solidFill>
                <a:latin typeface="隶书" panose="02010509060101010101" pitchFamily="49" charset="-122"/>
                <a:ea typeface="隶书" panose="02010509060101010101" pitchFamily="49" charset="-122"/>
              </a:rPr>
              <a:t>．发包人无需设立专门的工程项目管理团队。</a:t>
            </a:r>
            <a:endParaRPr lang="en-US" altLang="zh-CN" dirty="0">
              <a:solidFill>
                <a:prstClr val="black"/>
              </a:solidFill>
              <a:latin typeface="隶书" panose="02010509060101010101" pitchFamily="49" charset="-122"/>
              <a:ea typeface="隶书" panose="02010509060101010101" pitchFamily="49" charset="-122"/>
            </a:endParaRPr>
          </a:p>
          <a:p>
            <a:pPr lvl="0" algn="just">
              <a:lnSpc>
                <a:spcPts val="2000"/>
              </a:lnSpc>
            </a:pPr>
            <a:r>
              <a:rPr lang="en-US" altLang="zh-CN" dirty="0">
                <a:solidFill>
                  <a:prstClr val="black"/>
                </a:solidFill>
                <a:latin typeface="隶书" panose="02010509060101010101" pitchFamily="49" charset="-122"/>
                <a:ea typeface="隶书" panose="02010509060101010101" pitchFamily="49" charset="-122"/>
              </a:rPr>
              <a:t>2</a:t>
            </a:r>
            <a:r>
              <a:rPr lang="zh-CN" altLang="en-US" dirty="0">
                <a:solidFill>
                  <a:prstClr val="black"/>
                </a:solidFill>
                <a:latin typeface="隶书" panose="02010509060101010101" pitchFamily="49" charset="-122"/>
                <a:ea typeface="隶书" panose="02010509060101010101" pitchFamily="49" charset="-122"/>
              </a:rPr>
              <a:t>．</a:t>
            </a:r>
            <a:r>
              <a:rPr lang="en-US" altLang="zh-CN" dirty="0">
                <a:solidFill>
                  <a:prstClr val="black"/>
                </a:solidFill>
                <a:latin typeface="隶书" panose="02010509060101010101" pitchFamily="49" charset="-122"/>
                <a:ea typeface="隶书" panose="02010509060101010101" pitchFamily="49" charset="-122"/>
              </a:rPr>
              <a:t>EPC</a:t>
            </a:r>
            <a:r>
              <a:rPr lang="zh-CN" altLang="en-US" dirty="0">
                <a:solidFill>
                  <a:prstClr val="black"/>
                </a:solidFill>
                <a:latin typeface="隶书" panose="02010509060101010101" pitchFamily="49" charset="-122"/>
                <a:ea typeface="隶书" panose="02010509060101010101" pitchFamily="49" charset="-122"/>
              </a:rPr>
              <a:t>团队中除了设计专业人才、施工人才外，还拥有大量熟悉设计管理、造价管理、工程采购等复合性人才。</a:t>
            </a:r>
          </a:p>
        </p:txBody>
      </p:sp>
      <p:sp>
        <p:nvSpPr>
          <p:cNvPr id="54" name="矩形 53"/>
          <p:cNvSpPr/>
          <p:nvPr/>
        </p:nvSpPr>
        <p:spPr>
          <a:xfrm>
            <a:off x="9628253" y="3428999"/>
            <a:ext cx="2048368" cy="2657138"/>
          </a:xfrm>
          <a:prstGeom prst="rect">
            <a:avLst/>
          </a:prstGeom>
        </p:spPr>
        <p:txBody>
          <a:bodyPr wrap="square">
            <a:spAutoFit/>
          </a:bodyPr>
          <a:lstStyle/>
          <a:p>
            <a:pPr lvl="0" algn="just">
              <a:lnSpc>
                <a:spcPts val="2000"/>
              </a:lnSpc>
            </a:pPr>
            <a:r>
              <a:rPr lang="en-US" altLang="zh-CN" dirty="0">
                <a:solidFill>
                  <a:prstClr val="black"/>
                </a:solidFill>
                <a:latin typeface="隶书" panose="02010509060101010101" pitchFamily="49" charset="-122"/>
                <a:ea typeface="隶书" panose="02010509060101010101" pitchFamily="49" charset="-122"/>
              </a:rPr>
              <a:t>1</a:t>
            </a:r>
            <a:r>
              <a:rPr lang="zh-CN" altLang="en-US" dirty="0">
                <a:solidFill>
                  <a:prstClr val="black"/>
                </a:solidFill>
                <a:latin typeface="隶书" panose="02010509060101010101" pitchFamily="49" charset="-122"/>
                <a:ea typeface="隶书" panose="02010509060101010101" pitchFamily="49" charset="-122"/>
              </a:rPr>
              <a:t>．可选择优秀的施工团队，杜绝低价中标、不良挂靠等现象，避免由此产生的“二次经营”、“低价中标高价结算”等隐患。</a:t>
            </a:r>
            <a:endParaRPr lang="en-US" altLang="zh-CN" dirty="0">
              <a:solidFill>
                <a:prstClr val="black"/>
              </a:solidFill>
              <a:latin typeface="隶书" panose="02010509060101010101" pitchFamily="49" charset="-122"/>
              <a:ea typeface="隶书" panose="02010509060101010101" pitchFamily="49" charset="-122"/>
            </a:endParaRPr>
          </a:p>
          <a:p>
            <a:pPr lvl="0" algn="just">
              <a:lnSpc>
                <a:spcPts val="2000"/>
              </a:lnSpc>
            </a:pPr>
            <a:r>
              <a:rPr lang="en-US" altLang="zh-CN" dirty="0">
                <a:solidFill>
                  <a:prstClr val="black"/>
                </a:solidFill>
                <a:latin typeface="隶书" panose="02010509060101010101" pitchFamily="49" charset="-122"/>
                <a:ea typeface="隶书" panose="02010509060101010101" pitchFamily="49" charset="-122"/>
              </a:rPr>
              <a:t>2</a:t>
            </a:r>
            <a:r>
              <a:rPr lang="zh-CN" altLang="en-US" dirty="0">
                <a:solidFill>
                  <a:prstClr val="black"/>
                </a:solidFill>
                <a:latin typeface="隶书" panose="02010509060101010101" pitchFamily="49" charset="-122"/>
                <a:ea typeface="隶书" panose="02010509060101010101" pitchFamily="49" charset="-122"/>
              </a:rPr>
              <a:t>．建立设计师负责制体系，提高建筑物的质量和品味。</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1000"/>
                                        <p:tgtEl>
                                          <p:spTgt spid="48"/>
                                        </p:tgtEl>
                                      </p:cBhvr>
                                    </p:animEffect>
                                    <p:anim calcmode="lin" valueType="num">
                                      <p:cBhvr>
                                        <p:cTn id="53" dur="1000" fill="hold"/>
                                        <p:tgtEl>
                                          <p:spTgt spid="48"/>
                                        </p:tgtEl>
                                        <p:attrNameLst>
                                          <p:attrName>ppt_x</p:attrName>
                                        </p:attrNameLst>
                                      </p:cBhvr>
                                      <p:tavLst>
                                        <p:tav tm="0">
                                          <p:val>
                                            <p:strVal val="#ppt_x"/>
                                          </p:val>
                                        </p:tav>
                                        <p:tav tm="100000">
                                          <p:val>
                                            <p:strVal val="#ppt_x"/>
                                          </p:val>
                                        </p:tav>
                                      </p:tavLst>
                                    </p:anim>
                                    <p:anim calcmode="lin" valueType="num">
                                      <p:cBhvr>
                                        <p:cTn id="54"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p:bldP spid="38" grpId="0" animBg="1"/>
      <p:bldP spid="39" grpId="0"/>
      <p:bldP spid="41" grpId="0"/>
      <p:bldP spid="45" grpId="0" animBg="1"/>
      <p:bldP spid="46" grpId="0"/>
      <p:bldP spid="47" grpId="0" animBg="1"/>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78611" y="2276872"/>
            <a:ext cx="8064896" cy="1346394"/>
          </a:xfrm>
          <a:prstGeom prst="rect">
            <a:avLst/>
          </a:prstGeom>
        </p:spPr>
        <p:txBody>
          <a:bodyPr wrap="square">
            <a:spAutoFit/>
          </a:bodyPr>
          <a:lstStyle/>
          <a:p>
            <a:pPr fontAlgn="auto">
              <a:lnSpc>
                <a:spcPct val="220000"/>
              </a:lnSpc>
              <a:spcBef>
                <a:spcPts val="0"/>
              </a:spcBef>
              <a:spcAft>
                <a:spcPts val="0"/>
              </a:spcAft>
              <a:defRPr/>
            </a:pPr>
            <a:r>
              <a:rPr lang="zh-CN" altLang="en-US" sz="4400" dirty="0">
                <a:latin typeface="方正粗圆简体" panose="03000509000000000000" pitchFamily="65" charset="-122"/>
                <a:ea typeface="方正粗圆简体" panose="03000509000000000000" pitchFamily="65" charset="-122"/>
              </a:rPr>
              <a:t>工程总承包推行的问题</a:t>
            </a: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27</a:t>
            </a:fld>
            <a:endParaRPr lang="zh-CN" altLang="en-US"/>
          </a:p>
        </p:txBody>
      </p:sp>
      <p:sp>
        <p:nvSpPr>
          <p:cNvPr id="8" name="Freeform 5"/>
          <p:cNvSpPr/>
          <p:nvPr/>
        </p:nvSpPr>
        <p:spPr bwMode="auto">
          <a:xfrm rot="3526558">
            <a:off x="1742059" y="2676742"/>
            <a:ext cx="1222287" cy="1107791"/>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90C250"/>
          </a:solidFill>
          <a:ln>
            <a:noFill/>
          </a:ln>
        </p:spPr>
        <p:txBody>
          <a:bodyPr vert="horz" wrap="square" lIns="121920" tIns="60960" rIns="121920" bIns="60960" numCol="1" anchor="t" anchorCtr="0" compatLnSpc="1"/>
          <a:lstStyle/>
          <a:p>
            <a:endParaRPr lang="zh-CN" altLang="en-US" dirty="0"/>
          </a:p>
        </p:txBody>
      </p:sp>
      <p:sp>
        <p:nvSpPr>
          <p:cNvPr id="9" name="文本框 8"/>
          <p:cNvSpPr txBox="1"/>
          <p:nvPr/>
        </p:nvSpPr>
        <p:spPr>
          <a:xfrm>
            <a:off x="1761943" y="2742267"/>
            <a:ext cx="1032304" cy="1015663"/>
          </a:xfrm>
          <a:prstGeom prst="rect">
            <a:avLst/>
          </a:prstGeom>
          <a:noFill/>
        </p:spPr>
        <p:txBody>
          <a:bodyPr wrap="square" rtlCol="0">
            <a:spAutoFit/>
          </a:bodyPr>
          <a:lstStyle/>
          <a:p>
            <a:pPr algn="ctr"/>
            <a:r>
              <a:rPr lang="en-US" altLang="zh-CN" sz="6000" i="1" dirty="0">
                <a:solidFill>
                  <a:schemeClr val="bg1"/>
                </a:solidFill>
                <a:latin typeface="华文细黑" panose="02010600040101010101" pitchFamily="2" charset="-122"/>
                <a:ea typeface="华文细黑" panose="02010600040101010101" pitchFamily="2" charset="-122"/>
              </a:rPr>
              <a:t>3</a:t>
            </a:r>
            <a:endParaRPr lang="zh-CN" altLang="en-US" sz="6000" i="1"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1930778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727690" cy="461665"/>
          </a:xfrm>
          <a:prstGeom prst="rect">
            <a:avLst/>
          </a:prstGeom>
          <a:noFill/>
        </p:spPr>
        <p:txBody>
          <a:bodyPr wrap="square" rtlCol="0">
            <a:spAutoFit/>
          </a:bodyPr>
          <a:lstStyle/>
          <a:p>
            <a:pPr marL="457200" indent="-276225" eaLnBrk="1" latinLnBrk="0" hangingPunct="1">
              <a:spcBef>
                <a:spcPts val="1800"/>
              </a:spcBef>
              <a:spcAft>
                <a:spcPts val="1200"/>
              </a:spcAft>
              <a:buFont typeface="Wingdings" panose="05000000000000000000" pitchFamily="2" charset="2"/>
              <a:buChar char="l"/>
            </a:pPr>
            <a:r>
              <a:rPr lang="zh-CN" altLang="en-US" sz="2400" b="1" dirty="0">
                <a:latin typeface="微软雅黑" panose="020B0503020204020204" pitchFamily="34" charset="-122"/>
                <a:ea typeface="微软雅黑" panose="020B0503020204020204" pitchFamily="34" charset="-122"/>
                <a:cs typeface="Arial" panose="020B0604020202020204" pitchFamily="34" charset="0"/>
              </a:rPr>
              <a:t>工程总承包项目投标需要有专门的资质吗？</a:t>
            </a:r>
            <a:endParaRPr lang="zh-CN" altLang="zh-CN"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28</a:t>
            </a:fld>
            <a:endParaRPr lang="zh-CN" altLang="en-US"/>
          </a:p>
        </p:txBody>
      </p:sp>
      <p:pic>
        <p:nvPicPr>
          <p:cNvPr id="6" name="图片 5"/>
          <p:cNvPicPr>
            <a:picLocks noChangeAspect="1"/>
          </p:cNvPicPr>
          <p:nvPr/>
        </p:nvPicPr>
        <p:blipFill>
          <a:blip r:embed="rId2"/>
          <a:stretch>
            <a:fillRect/>
          </a:stretch>
        </p:blipFill>
        <p:spPr>
          <a:xfrm>
            <a:off x="1055440" y="1906437"/>
            <a:ext cx="8966316" cy="3744456"/>
          </a:xfrm>
          <a:prstGeom prst="rect">
            <a:avLst/>
          </a:prstGeom>
        </p:spPr>
      </p:pic>
      <p:sp>
        <p:nvSpPr>
          <p:cNvPr id="5" name="TextBox 1"/>
          <p:cNvSpPr txBox="1"/>
          <p:nvPr/>
        </p:nvSpPr>
        <p:spPr>
          <a:xfrm>
            <a:off x="843290" y="1906437"/>
            <a:ext cx="10727690" cy="3170099"/>
          </a:xfrm>
          <a:prstGeom prst="rect">
            <a:avLst/>
          </a:prstGeom>
          <a:solidFill>
            <a:schemeClr val="bg1"/>
          </a:solidFill>
        </p:spPr>
        <p:txBody>
          <a:bodyPr wrap="square" rtlCol="0">
            <a:spAutoFit/>
          </a:bodyPr>
          <a:lstStyle/>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对于工程总承包企业，目前国家建设行政主管部门没有专门的资质。工程总承包投标企业应具有与工程规模相适应的设计或施工总承包资质，且具有相应的财务、风险承担能力，具有相应的组织机构、项目管理体系、项目管理专业人员和工程业绩。</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对于如何确认投标人具备上述要求，一般采用浙江省住建厅公布工程总承包批试点企业名录的方法。</a:t>
            </a:r>
            <a:endPar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endParaRPr>
          </a:p>
          <a:p>
            <a:pPr marL="590550" algn="just" eaLnBrk="1" latinLnBrk="0" hangingPunct="1">
              <a:lnSpc>
                <a:spcPct val="125000"/>
              </a:lnSpc>
              <a:spcBef>
                <a:spcPts val="1200"/>
              </a:spcBef>
            </a:pP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endParaRPr lang="en-US" altLang="zh-CN" sz="2400" dirty="0">
              <a:solidFill>
                <a:schemeClr val="tx2"/>
              </a:solidFill>
              <a:latin typeface="方正粗圆简体" panose="03000509000000000000" charset="-122"/>
              <a:ea typeface="方正粗圆简体" panose="03000509000000000000" charset="-122"/>
              <a:cs typeface="Arial" panose="020B0604020202020204" pitchFamily="34" charset="0"/>
            </a:endParaRPr>
          </a:p>
        </p:txBody>
      </p:sp>
    </p:spTree>
    <p:extLst>
      <p:ext uri="{BB962C8B-B14F-4D97-AF65-F5344CB8AC3E}">
        <p14:creationId xmlns:p14="http://schemas.microsoft.com/office/powerpoint/2010/main" val="267138310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727690" cy="4793620"/>
          </a:xfrm>
          <a:prstGeom prst="rect">
            <a:avLst/>
          </a:prstGeom>
          <a:noFill/>
        </p:spPr>
        <p:txBody>
          <a:bodyPr wrap="square" rtlCol="0">
            <a:spAutoFit/>
          </a:bodyPr>
          <a:lstStyle/>
          <a:p>
            <a:pPr marL="457200" indent="-276225" eaLnBrk="1" latinLnBrk="0" hangingPunct="1">
              <a:spcBef>
                <a:spcPts val="1800"/>
              </a:spcBef>
              <a:spcAft>
                <a:spcPts val="1200"/>
              </a:spcAft>
              <a:buFont typeface="Wingdings" panose="05000000000000000000" pitchFamily="2" charset="2"/>
              <a:buChar char="l"/>
            </a:pPr>
            <a:r>
              <a:rPr lang="zh-CN" altLang="en-US" sz="2400" b="1" dirty="0">
                <a:latin typeface="微软雅黑" panose="020B0503020204020204" pitchFamily="34" charset="-122"/>
                <a:ea typeface="微软雅黑" panose="020B0503020204020204" pitchFamily="34" charset="-122"/>
                <a:cs typeface="Arial" panose="020B0604020202020204" pitchFamily="34" charset="0"/>
              </a:rPr>
              <a:t>工程总承包投标企业仅具备设计或施工资质的，需要组成联合体吗？</a:t>
            </a:r>
            <a:endParaRPr lang="zh-CN" altLang="zh-CN" sz="2400" b="1" dirty="0">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可以单独投标，也可以组成联合体投标。仅具有设计资质的企业承接工程总承包项目时，应将施工依法分包给具有相应资质的施工企业完成；仅具有施工总承包资质的企业承接工程总承包项目时，应将工程总承包项目中的勘察、设计依法分包给具有相应资质的勘察设计企业完成。</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457200" indent="-276225" eaLnBrk="1" latinLnBrk="0" hangingPunct="1">
              <a:spcBef>
                <a:spcPts val="1800"/>
              </a:spcBef>
              <a:spcAft>
                <a:spcPts val="1200"/>
              </a:spcAft>
              <a:buFont typeface="Wingdings" panose="05000000000000000000" pitchFamily="2" charset="2"/>
              <a:buChar char="l"/>
            </a:pPr>
            <a:r>
              <a:rPr lang="zh-CN" altLang="en-US" sz="2400" b="1" dirty="0">
                <a:latin typeface="微软雅黑" panose="020B0503020204020204" pitchFamily="34" charset="-122"/>
                <a:ea typeface="微软雅黑" panose="020B0503020204020204" pitchFamily="34" charset="-122"/>
                <a:cs typeface="Arial" panose="020B0604020202020204" pitchFamily="34" charset="0"/>
              </a:rPr>
              <a:t>仅有设计资质的总承包企业中标后，可以将施工部分不招投标直接发包吗？</a:t>
            </a:r>
            <a:endParaRPr lang="zh-CN" altLang="zh-CN" sz="2400" b="1" dirty="0">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工程总承包企业可以在其资质许可范围内自行实施工程的勘察、设计、采购和施工，也可以根据合同约定或经建设单位同意，不再通过招标方式将工程的勘察、设计或施工分包给具有相应资质的勘察、设计或施工企业。</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endParaRPr lang="en-US" altLang="zh-CN" sz="2400" dirty="0">
              <a:solidFill>
                <a:schemeClr val="tx2"/>
              </a:solidFill>
              <a:latin typeface="方正粗圆简体" panose="03000509000000000000" charset="-122"/>
              <a:ea typeface="方正粗圆简体" panose="03000509000000000000" charset="-122"/>
              <a:cs typeface="Arial" panose="020B0604020202020204" pitchFamily="34" charset="0"/>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29</a:t>
            </a:fld>
            <a:endParaRPr lang="zh-CN" altLang="en-US"/>
          </a:p>
        </p:txBody>
      </p:sp>
    </p:spTree>
    <p:extLst>
      <p:ext uri="{BB962C8B-B14F-4D97-AF65-F5344CB8AC3E}">
        <p14:creationId xmlns:p14="http://schemas.microsoft.com/office/powerpoint/2010/main" val="114340964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548993" y="2190510"/>
            <a:ext cx="7776864" cy="1920526"/>
          </a:xfrm>
          <a:prstGeom prst="rect">
            <a:avLst/>
          </a:prstGeom>
        </p:spPr>
        <p:txBody>
          <a:bodyPr wrap="square">
            <a:spAutoFit/>
          </a:bodyPr>
          <a:lstStyle/>
          <a:p>
            <a:pPr fontAlgn="auto">
              <a:lnSpc>
                <a:spcPct val="220000"/>
              </a:lnSpc>
              <a:spcBef>
                <a:spcPts val="0"/>
              </a:spcBef>
              <a:spcAft>
                <a:spcPts val="0"/>
              </a:spcAft>
              <a:defRPr/>
            </a:pPr>
            <a:r>
              <a:rPr lang="zh-CN" altLang="en-US" sz="5400" dirty="0">
                <a:latin typeface="方正粗圆简体" panose="03000509000000000000" pitchFamily="65" charset="-122"/>
                <a:ea typeface="方正粗圆简体" panose="03000509000000000000" pitchFamily="65" charset="-122"/>
              </a:rPr>
              <a:t>工程总承包政策解读</a:t>
            </a: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3</a:t>
            </a:fld>
            <a:endParaRPr lang="zh-CN" altLang="en-US"/>
          </a:p>
        </p:txBody>
      </p:sp>
      <p:grpSp>
        <p:nvGrpSpPr>
          <p:cNvPr id="7" name="组合 6"/>
          <p:cNvGrpSpPr/>
          <p:nvPr/>
        </p:nvGrpSpPr>
        <p:grpSpPr>
          <a:xfrm>
            <a:off x="1897321" y="2746967"/>
            <a:ext cx="1351468" cy="1222721"/>
            <a:chOff x="3318313" y="2782343"/>
            <a:chExt cx="600763" cy="575892"/>
          </a:xfrm>
        </p:grpSpPr>
        <p:sp>
          <p:nvSpPr>
            <p:cNvPr id="12" name="Freeform 5"/>
            <p:cNvSpPr/>
            <p:nvPr/>
          </p:nvSpPr>
          <p:spPr bwMode="auto">
            <a:xfrm rot="9502714">
              <a:off x="3318313" y="2782343"/>
              <a:ext cx="600763" cy="575892"/>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F89E29"/>
            </a:solidFill>
            <a:ln>
              <a:noFill/>
            </a:ln>
          </p:spPr>
          <p:txBody>
            <a:bodyPr vert="horz" wrap="square" lIns="121920" tIns="60960" rIns="121920" bIns="60960" numCol="1" anchor="t" anchorCtr="0" compatLnSpc="1"/>
            <a:lstStyle/>
            <a:p>
              <a:endParaRPr lang="zh-CN" altLang="en-US"/>
            </a:p>
          </p:txBody>
        </p:sp>
        <p:sp>
          <p:nvSpPr>
            <p:cNvPr id="5" name="文本框 4"/>
            <p:cNvSpPr txBox="1"/>
            <p:nvPr/>
          </p:nvSpPr>
          <p:spPr>
            <a:xfrm>
              <a:off x="3318660" y="2803548"/>
              <a:ext cx="540061" cy="478369"/>
            </a:xfrm>
            <a:prstGeom prst="rect">
              <a:avLst/>
            </a:prstGeom>
            <a:noFill/>
          </p:spPr>
          <p:txBody>
            <a:bodyPr wrap="square" rtlCol="0">
              <a:spAutoFit/>
            </a:bodyPr>
            <a:lstStyle/>
            <a:p>
              <a:pPr algn="ctr"/>
              <a:r>
                <a:rPr lang="en-US" altLang="zh-CN" sz="6000" b="1" i="1" dirty="0">
                  <a:solidFill>
                    <a:schemeClr val="bg1"/>
                  </a:solidFill>
                  <a:latin typeface="华文细黑" panose="02010600040101010101" pitchFamily="2" charset="-122"/>
                  <a:ea typeface="华文细黑" panose="02010600040101010101" pitchFamily="2" charset="-122"/>
                </a:rPr>
                <a:t>1</a:t>
              </a:r>
              <a:endParaRPr lang="zh-CN" altLang="en-US" sz="6000" b="1" i="1" dirty="0">
                <a:solidFill>
                  <a:schemeClr val="bg1"/>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val="71242591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727690" cy="5532284"/>
          </a:xfrm>
          <a:prstGeom prst="rect">
            <a:avLst/>
          </a:prstGeom>
          <a:noFill/>
        </p:spPr>
        <p:txBody>
          <a:bodyPr wrap="square" rtlCol="0">
            <a:spAutoFit/>
          </a:bodyPr>
          <a:lstStyle/>
          <a:p>
            <a:pPr marL="457200" indent="-276225" eaLnBrk="1" latinLnBrk="0" hangingPunct="1">
              <a:spcBef>
                <a:spcPts val="1800"/>
              </a:spcBef>
              <a:spcAft>
                <a:spcPts val="1200"/>
              </a:spcAft>
              <a:buFont typeface="Wingdings" panose="05000000000000000000" pitchFamily="2" charset="2"/>
              <a:buChar char="l"/>
            </a:pPr>
            <a:r>
              <a:rPr lang="zh-CN" altLang="en-US" sz="2400" b="1" dirty="0">
                <a:latin typeface="微软雅黑" panose="020B0503020204020204" pitchFamily="34" charset="-122"/>
                <a:ea typeface="微软雅黑" panose="020B0503020204020204" pitchFamily="34" charset="-122"/>
                <a:cs typeface="Arial" panose="020B0604020202020204" pitchFamily="34" charset="0"/>
              </a:rPr>
              <a:t>对实施工程总承包的建设项目，可以分阶段出图、分期申领施工许可证吗？</a:t>
            </a:r>
            <a:endParaRPr lang="zh-CN" altLang="zh-CN" sz="2400" b="1" dirty="0">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对实施工程总承包的建设项目，建设单位可根据项目实施情况，将施工图分阶段报施工图审查机构审查。建设单位可以一次性申请领取工程总承包项目的施工许可证，也可依法分阶段申请领取施工许可证。</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457200" indent="-276225" eaLnBrk="1" latinLnBrk="0" hangingPunct="1">
              <a:spcBef>
                <a:spcPts val="1800"/>
              </a:spcBef>
              <a:spcAft>
                <a:spcPts val="1200"/>
              </a:spcAft>
              <a:buFont typeface="Wingdings" panose="05000000000000000000" pitchFamily="2" charset="2"/>
              <a:buChar char="l"/>
            </a:pPr>
            <a:r>
              <a:rPr lang="zh-CN" altLang="en-US" sz="2400" b="1" dirty="0">
                <a:latin typeface="微软雅黑" panose="020B0503020204020204" pitchFamily="34" charset="-122"/>
                <a:ea typeface="微软雅黑" panose="020B0503020204020204" pitchFamily="34" charset="-122"/>
                <a:cs typeface="Arial" panose="020B0604020202020204" pitchFamily="34" charset="0"/>
              </a:rPr>
              <a:t>建筑法规定：</a:t>
            </a:r>
            <a:r>
              <a:rPr lang="zh-CN" altLang="en-US" sz="2400" b="1" dirty="0">
                <a:solidFill>
                  <a:schemeClr val="accent2"/>
                </a:solidFill>
                <a:latin typeface="微软雅黑" panose="020B0503020204020204" pitchFamily="34" charset="-122"/>
                <a:ea typeface="微软雅黑" panose="020B0503020204020204" pitchFamily="34" charset="-122"/>
                <a:cs typeface="Arial" panose="020B0604020202020204" pitchFamily="34" charset="0"/>
              </a:rPr>
              <a:t>禁止分包单位将其承包的工程再分包</a:t>
            </a:r>
            <a:r>
              <a:rPr lang="zh-CN" altLang="en-US" sz="2400" b="1" dirty="0">
                <a:latin typeface="微软雅黑" panose="020B0503020204020204" pitchFamily="34" charset="-122"/>
                <a:ea typeface="微软雅黑" panose="020B0503020204020204" pitchFamily="34" charset="-122"/>
                <a:cs typeface="Arial" panose="020B0604020202020204" pitchFamily="34" charset="0"/>
              </a:rPr>
              <a:t>，那仅具有设计资质的企业承接工程总承包项目后，将施工依法分包给具有相应资质的施工企业完成，该施工单位再将非主体、非关键性项目再分包，违法吗？</a:t>
            </a:r>
            <a:endParaRPr lang="zh-CN" altLang="zh-CN" sz="2400" b="1" dirty="0">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经工程总承包企业同意，设计、施工企业可以将合同范围内非主体、非关键性工作分包给其他具有相应资质的专业企业完成。施工专业企业除建筑劳务外，不得再分包工程。</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endParaRPr lang="en-US" altLang="zh-CN" sz="2400" dirty="0">
              <a:solidFill>
                <a:schemeClr val="tx2"/>
              </a:solidFill>
              <a:latin typeface="方正粗圆简体" panose="03000509000000000000" charset="-122"/>
              <a:ea typeface="方正粗圆简体" panose="03000509000000000000" charset="-122"/>
              <a:cs typeface="Arial" panose="020B0604020202020204" pitchFamily="34" charset="0"/>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30</a:t>
            </a:fld>
            <a:endParaRPr lang="zh-CN" altLang="en-US"/>
          </a:p>
        </p:txBody>
      </p:sp>
    </p:spTree>
    <p:extLst>
      <p:ext uri="{BB962C8B-B14F-4D97-AF65-F5344CB8AC3E}">
        <p14:creationId xmlns:p14="http://schemas.microsoft.com/office/powerpoint/2010/main" val="274289187"/>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727690" cy="3070071"/>
          </a:xfrm>
          <a:prstGeom prst="rect">
            <a:avLst/>
          </a:prstGeom>
          <a:noFill/>
        </p:spPr>
        <p:txBody>
          <a:bodyPr wrap="square" rtlCol="0">
            <a:spAutoFit/>
          </a:bodyPr>
          <a:lstStyle/>
          <a:p>
            <a:pPr marL="457200" indent="-457200">
              <a:buFont typeface="Wingdings" panose="05000000000000000000" charset="0"/>
              <a:buChar char="Ø"/>
            </a:pPr>
            <a:r>
              <a:rPr 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工程总承包</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常见问题</a:t>
            </a:r>
            <a:endParaRPr lang="zh-CN" sz="3200" b="1"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457200" indent="-276225" eaLnBrk="1" latinLnBrk="0" hangingPunct="1">
              <a:spcBef>
                <a:spcPts val="1800"/>
              </a:spcBef>
              <a:spcAft>
                <a:spcPts val="1200"/>
              </a:spcAft>
              <a:buFont typeface="Wingdings" panose="05000000000000000000" pitchFamily="2" charset="2"/>
              <a:buChar char="l"/>
            </a:pPr>
            <a:r>
              <a:rPr lang="zh-CN" altLang="en-US" sz="2400" b="1" dirty="0">
                <a:latin typeface="微软雅黑" panose="020B0503020204020204" pitchFamily="34" charset="-122"/>
                <a:ea typeface="微软雅黑" panose="020B0503020204020204" pitchFamily="34" charset="-122"/>
                <a:cs typeface="Arial" panose="020B0604020202020204" pitchFamily="34" charset="0"/>
              </a:rPr>
              <a:t>工程总承包项目发包一般是在哪个阶段？</a:t>
            </a:r>
            <a:endParaRPr lang="zh-CN" altLang="zh-CN" sz="2400" b="1" dirty="0">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建设单位可以根据项目特点，在可行性研究、方案设计或者初步设计完成后，按照确定的建设规模、建设标准、投资限额、工程质量和进度要求等进行工程总承包项目发包。</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endParaRPr lang="en-US" altLang="zh-CN" sz="2400" dirty="0">
              <a:solidFill>
                <a:schemeClr val="tx2"/>
              </a:solidFill>
              <a:latin typeface="方正粗圆简体" panose="03000509000000000000" charset="-122"/>
              <a:ea typeface="方正粗圆简体" panose="03000509000000000000" charset="-122"/>
              <a:cs typeface="Arial" panose="020B0604020202020204" pitchFamily="34" charset="0"/>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31</a:t>
            </a:fld>
            <a:endParaRPr lang="zh-CN" altLang="en-US"/>
          </a:p>
        </p:txBody>
      </p:sp>
      <p:pic>
        <p:nvPicPr>
          <p:cNvPr id="5" name="图片 4">
            <a:extLst>
              <a:ext uri="{FF2B5EF4-FFF2-40B4-BE49-F238E27FC236}">
                <a16:creationId xmlns:a16="http://schemas.microsoft.com/office/drawing/2014/main" id="{3288F563-4DCF-43CE-86EB-23EE17A1873F}"/>
              </a:ext>
            </a:extLst>
          </p:cNvPr>
          <p:cNvPicPr>
            <a:picLocks noChangeAspect="1"/>
          </p:cNvPicPr>
          <p:nvPr/>
        </p:nvPicPr>
        <p:blipFill>
          <a:blip r:embed="rId2"/>
          <a:stretch>
            <a:fillRect/>
          </a:stretch>
        </p:blipFill>
        <p:spPr>
          <a:xfrm>
            <a:off x="2063552" y="4165511"/>
            <a:ext cx="7399661" cy="678239"/>
          </a:xfrm>
          <a:prstGeom prst="rect">
            <a:avLst/>
          </a:prstGeom>
        </p:spPr>
      </p:pic>
      <p:sp>
        <p:nvSpPr>
          <p:cNvPr id="7" name="矩形 6">
            <a:extLst>
              <a:ext uri="{FF2B5EF4-FFF2-40B4-BE49-F238E27FC236}">
                <a16:creationId xmlns:a16="http://schemas.microsoft.com/office/drawing/2014/main" id="{AFF58C23-859B-4F59-BF13-5F0AFE00FAAF}"/>
              </a:ext>
            </a:extLst>
          </p:cNvPr>
          <p:cNvSpPr/>
          <p:nvPr/>
        </p:nvSpPr>
        <p:spPr>
          <a:xfrm>
            <a:off x="695400" y="4975590"/>
            <a:ext cx="10634712" cy="369332"/>
          </a:xfrm>
          <a:prstGeom prst="rect">
            <a:avLst/>
          </a:prstGeom>
        </p:spPr>
        <p:txBody>
          <a:bodyPr wrap="square">
            <a:spAutoFit/>
          </a:bodyPr>
          <a:lstStyle/>
          <a:p>
            <a:r>
              <a:rPr lang="zh-CN" altLang="en-US" dirty="0">
                <a:solidFill>
                  <a:schemeClr val="accent6">
                    <a:lumMod val="75000"/>
                  </a:schemeClr>
                </a:solidFill>
                <a:latin typeface="微软雅黑" panose="020B0503020204020204" pitchFamily="34" charset="-122"/>
                <a:ea typeface="微软雅黑" panose="020B0503020204020204" pitchFamily="34" charset="-122"/>
                <a:cs typeface="Arial" panose="020B0604020202020204" pitchFamily="34" charset="0"/>
              </a:rPr>
              <a:t>第六条  房屋建筑和市政基础设施工程实行总承包方式招标的，应当先取得初步设计或方案设计批复文件。</a:t>
            </a:r>
          </a:p>
        </p:txBody>
      </p:sp>
    </p:spTree>
    <p:extLst>
      <p:ext uri="{BB962C8B-B14F-4D97-AF65-F5344CB8AC3E}">
        <p14:creationId xmlns:p14="http://schemas.microsoft.com/office/powerpoint/2010/main" val="283339501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34E96E4C-A786-42C8-98B7-EB52B4851D53}" type="slidenum">
              <a:rPr lang="zh-CN" altLang="en-US" smtClean="0">
                <a:solidFill>
                  <a:prstClr val="black">
                    <a:tint val="75000"/>
                  </a:prstClr>
                </a:solidFill>
              </a:rPr>
              <a:pPr>
                <a:defRPr/>
              </a:pPr>
              <a:t>32</a:t>
            </a:fld>
            <a:endParaRPr lang="zh-CN" altLang="en-US" dirty="0">
              <a:solidFill>
                <a:prstClr val="black">
                  <a:tint val="75000"/>
                </a:prstClr>
              </a:solidFill>
            </a:endParaRPr>
          </a:p>
        </p:txBody>
      </p:sp>
      <p:grpSp>
        <p:nvGrpSpPr>
          <p:cNvPr id="8" name="组合 7"/>
          <p:cNvGrpSpPr/>
          <p:nvPr/>
        </p:nvGrpSpPr>
        <p:grpSpPr>
          <a:xfrm>
            <a:off x="1415480" y="529269"/>
            <a:ext cx="9032552" cy="5985537"/>
            <a:chOff x="1919536" y="-315416"/>
            <a:chExt cx="8456488" cy="5985537"/>
          </a:xfrm>
        </p:grpSpPr>
        <p:graphicFrame>
          <p:nvGraphicFramePr>
            <p:cNvPr id="7" name="图示 6"/>
            <p:cNvGraphicFramePr/>
            <p:nvPr>
              <p:extLst/>
            </p:nvPr>
          </p:nvGraphicFramePr>
          <p:xfrm>
            <a:off x="1919536" y="-315416"/>
            <a:ext cx="8456488" cy="49415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8" name="组合 27"/>
            <p:cNvGrpSpPr/>
            <p:nvPr/>
          </p:nvGrpSpPr>
          <p:grpSpPr>
            <a:xfrm>
              <a:off x="2061818" y="4077071"/>
              <a:ext cx="1485828" cy="1584176"/>
              <a:chOff x="1098352" y="1040556"/>
              <a:chExt cx="782472" cy="2860467"/>
            </a:xfrm>
          </p:grpSpPr>
          <p:sp>
            <p:nvSpPr>
              <p:cNvPr id="29" name="圆角矩形 28"/>
              <p:cNvSpPr/>
              <p:nvPr/>
            </p:nvSpPr>
            <p:spPr>
              <a:xfrm>
                <a:off x="1098352" y="1040556"/>
                <a:ext cx="782472"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圆角矩形 4"/>
              <p:cNvSpPr/>
              <p:nvPr/>
            </p:nvSpPr>
            <p:spPr>
              <a:xfrm>
                <a:off x="1121270" y="1063474"/>
                <a:ext cx="736636"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投资估算</a:t>
                </a:r>
              </a:p>
            </p:txBody>
          </p:sp>
        </p:grpSp>
        <p:grpSp>
          <p:nvGrpSpPr>
            <p:cNvPr id="31" name="组合 30"/>
            <p:cNvGrpSpPr/>
            <p:nvPr/>
          </p:nvGrpSpPr>
          <p:grpSpPr>
            <a:xfrm rot="5400000">
              <a:off x="2267767" y="3775722"/>
              <a:ext cx="167416" cy="194053"/>
              <a:chOff x="861442" y="2373763"/>
              <a:chExt cx="167416" cy="194053"/>
            </a:xfrm>
          </p:grpSpPr>
          <p:sp>
            <p:nvSpPr>
              <p:cNvPr id="32" name="右箭头 31"/>
              <p:cNvSpPr/>
              <p:nvPr/>
            </p:nvSpPr>
            <p:spPr>
              <a:xfrm>
                <a:off x="861442" y="2373763"/>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3"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nvGrpSpPr>
            <p:cNvPr id="40" name="组合 39"/>
            <p:cNvGrpSpPr/>
            <p:nvPr/>
          </p:nvGrpSpPr>
          <p:grpSpPr>
            <a:xfrm rot="5400000">
              <a:off x="3287123" y="3775722"/>
              <a:ext cx="167416" cy="194053"/>
              <a:chOff x="861442" y="2373763"/>
              <a:chExt cx="167416" cy="194053"/>
            </a:xfrm>
          </p:grpSpPr>
          <p:sp>
            <p:nvSpPr>
              <p:cNvPr id="55" name="右箭头 54"/>
              <p:cNvSpPr/>
              <p:nvPr/>
            </p:nvSpPr>
            <p:spPr>
              <a:xfrm>
                <a:off x="861442" y="2373763"/>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56"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nvGrpSpPr>
            <p:cNvPr id="57" name="组合 56"/>
            <p:cNvGrpSpPr/>
            <p:nvPr/>
          </p:nvGrpSpPr>
          <p:grpSpPr>
            <a:xfrm>
              <a:off x="4288467" y="4052230"/>
              <a:ext cx="1055121" cy="1584176"/>
              <a:chOff x="1304509" y="972783"/>
              <a:chExt cx="1042312" cy="2860467"/>
            </a:xfrm>
          </p:grpSpPr>
          <p:sp>
            <p:nvSpPr>
              <p:cNvPr id="58" name="圆角矩形 57"/>
              <p:cNvSpPr/>
              <p:nvPr/>
            </p:nvSpPr>
            <p:spPr>
              <a:xfrm>
                <a:off x="1393738" y="972783"/>
                <a:ext cx="836657"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59" name="圆角矩形 4"/>
              <p:cNvSpPr/>
              <p:nvPr/>
            </p:nvSpPr>
            <p:spPr>
              <a:xfrm>
                <a:off x="1304509" y="987943"/>
                <a:ext cx="1042312"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设计概算</a:t>
                </a:r>
              </a:p>
            </p:txBody>
          </p:sp>
        </p:grpSp>
        <p:grpSp>
          <p:nvGrpSpPr>
            <p:cNvPr id="60" name="组合 59"/>
            <p:cNvGrpSpPr/>
            <p:nvPr/>
          </p:nvGrpSpPr>
          <p:grpSpPr>
            <a:xfrm rot="5400000">
              <a:off x="4714356" y="3419970"/>
              <a:ext cx="175812" cy="846938"/>
              <a:chOff x="853046" y="1720878"/>
              <a:chExt cx="175812" cy="846938"/>
            </a:xfrm>
          </p:grpSpPr>
          <p:sp>
            <p:nvSpPr>
              <p:cNvPr id="61" name="右箭头 60"/>
              <p:cNvSpPr/>
              <p:nvPr/>
            </p:nvSpPr>
            <p:spPr>
              <a:xfrm>
                <a:off x="861442" y="2373763"/>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62"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sp>
            <p:nvSpPr>
              <p:cNvPr id="39" name="右箭头 38"/>
              <p:cNvSpPr/>
              <p:nvPr/>
            </p:nvSpPr>
            <p:spPr>
              <a:xfrm>
                <a:off x="853046" y="1720878"/>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grpSp>
        <p:grpSp>
          <p:nvGrpSpPr>
            <p:cNvPr id="63" name="组合 62"/>
            <p:cNvGrpSpPr/>
            <p:nvPr/>
          </p:nvGrpSpPr>
          <p:grpSpPr>
            <a:xfrm>
              <a:off x="5741323" y="4060625"/>
              <a:ext cx="648072" cy="1603162"/>
              <a:chOff x="1709030" y="973270"/>
              <a:chExt cx="782472" cy="2894749"/>
            </a:xfrm>
          </p:grpSpPr>
          <p:sp>
            <p:nvSpPr>
              <p:cNvPr id="64" name="圆角矩形 63"/>
              <p:cNvSpPr/>
              <p:nvPr/>
            </p:nvSpPr>
            <p:spPr>
              <a:xfrm>
                <a:off x="1709030" y="1007552"/>
                <a:ext cx="782472"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65" name="圆角矩形 4"/>
              <p:cNvSpPr/>
              <p:nvPr/>
            </p:nvSpPr>
            <p:spPr>
              <a:xfrm>
                <a:off x="1717577" y="973270"/>
                <a:ext cx="736638"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施工图预算</a:t>
                </a:r>
              </a:p>
            </p:txBody>
          </p:sp>
        </p:grpSp>
        <p:grpSp>
          <p:nvGrpSpPr>
            <p:cNvPr id="66" name="组合 65"/>
            <p:cNvGrpSpPr/>
            <p:nvPr/>
          </p:nvGrpSpPr>
          <p:grpSpPr>
            <a:xfrm rot="5400000">
              <a:off x="5740396" y="3479159"/>
              <a:ext cx="167416" cy="652760"/>
              <a:chOff x="813680" y="1876245"/>
              <a:chExt cx="167416" cy="652760"/>
            </a:xfrm>
          </p:grpSpPr>
          <p:sp>
            <p:nvSpPr>
              <p:cNvPr id="67" name="右箭头 66"/>
              <p:cNvSpPr/>
              <p:nvPr/>
            </p:nvSpPr>
            <p:spPr>
              <a:xfrm>
                <a:off x="813680" y="1876245"/>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68"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nvGrpSpPr>
            <p:cNvPr id="69" name="组合 68"/>
            <p:cNvGrpSpPr/>
            <p:nvPr/>
          </p:nvGrpSpPr>
          <p:grpSpPr>
            <a:xfrm>
              <a:off x="6511952" y="4075244"/>
              <a:ext cx="1304897" cy="1584176"/>
              <a:chOff x="1396202" y="999665"/>
              <a:chExt cx="782472" cy="2860467"/>
            </a:xfrm>
          </p:grpSpPr>
          <p:sp>
            <p:nvSpPr>
              <p:cNvPr id="70" name="圆角矩形 69"/>
              <p:cNvSpPr/>
              <p:nvPr/>
            </p:nvSpPr>
            <p:spPr>
              <a:xfrm>
                <a:off x="1396202" y="999665"/>
                <a:ext cx="782472"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1" name="圆角矩形 4"/>
              <p:cNvSpPr/>
              <p:nvPr/>
            </p:nvSpPr>
            <p:spPr>
              <a:xfrm>
                <a:off x="1431694" y="1022584"/>
                <a:ext cx="736637"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合同价</a:t>
                </a:r>
                <a:endParaRPr lang="en-US" altLang="zh-CN" dirty="0">
                  <a:solidFill>
                    <a:srgbClr val="1F497D"/>
                  </a:solidFill>
                  <a:latin typeface="方正粗圆简体" panose="03000509000000000000" pitchFamily="65" charset="-122"/>
                  <a:ea typeface="方正粗圆简体" panose="03000509000000000000" pitchFamily="65" charset="-122"/>
                </a:endParaRPr>
              </a:p>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投标报价</a:t>
                </a:r>
                <a:endParaRPr lang="en-US" altLang="zh-CN" dirty="0">
                  <a:solidFill>
                    <a:srgbClr val="1F497D"/>
                  </a:solidFill>
                  <a:latin typeface="方正粗圆简体" panose="03000509000000000000" pitchFamily="65" charset="-122"/>
                  <a:ea typeface="方正粗圆简体" panose="03000509000000000000" pitchFamily="65" charset="-122"/>
                </a:endParaRPr>
              </a:p>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招标控制价</a:t>
                </a:r>
                <a:endParaRPr lang="en-US" altLang="zh-CN" dirty="0">
                  <a:solidFill>
                    <a:srgbClr val="1F497D"/>
                  </a:solidFill>
                  <a:latin typeface="方正粗圆简体" panose="03000509000000000000" pitchFamily="65" charset="-122"/>
                  <a:ea typeface="方正粗圆简体" panose="03000509000000000000" pitchFamily="65" charset="-122"/>
                </a:endParaRPr>
              </a:p>
            </p:txBody>
          </p:sp>
        </p:grpSp>
        <p:grpSp>
          <p:nvGrpSpPr>
            <p:cNvPr id="72" name="组合 71"/>
            <p:cNvGrpSpPr/>
            <p:nvPr/>
          </p:nvGrpSpPr>
          <p:grpSpPr>
            <a:xfrm rot="5400000">
              <a:off x="6820516" y="3519818"/>
              <a:ext cx="167416" cy="652760"/>
              <a:chOff x="851877" y="1876245"/>
              <a:chExt cx="167416" cy="652760"/>
            </a:xfrm>
          </p:grpSpPr>
          <p:sp>
            <p:nvSpPr>
              <p:cNvPr id="73" name="右箭头 72"/>
              <p:cNvSpPr/>
              <p:nvPr/>
            </p:nvSpPr>
            <p:spPr>
              <a:xfrm>
                <a:off x="851877" y="1876245"/>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74"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nvGrpSpPr>
            <p:cNvPr id="81" name="组合 80"/>
            <p:cNvGrpSpPr/>
            <p:nvPr/>
          </p:nvGrpSpPr>
          <p:grpSpPr>
            <a:xfrm>
              <a:off x="8643577" y="4062030"/>
              <a:ext cx="792088" cy="1608091"/>
              <a:chOff x="1293038" y="952890"/>
              <a:chExt cx="782472" cy="2903650"/>
            </a:xfrm>
          </p:grpSpPr>
          <p:sp>
            <p:nvSpPr>
              <p:cNvPr id="82" name="圆角矩形 81"/>
              <p:cNvSpPr/>
              <p:nvPr/>
            </p:nvSpPr>
            <p:spPr>
              <a:xfrm>
                <a:off x="1293038" y="952890"/>
                <a:ext cx="782472" cy="2860467"/>
              </a:xfrm>
              <a:prstGeom prst="roundRect">
                <a:avLst>
                  <a:gd name="adj" fmla="val 10000"/>
                </a:avLst>
              </a:prstGeom>
              <a:solidFill>
                <a:schemeClr val="tx2">
                  <a:lumMod val="20000"/>
                  <a:lumOff val="80000"/>
                </a:schemeClr>
              </a:solidFill>
              <a:scene3d>
                <a:camera prst="orthographicFront"/>
                <a:lightRig rig="threePt" dir="t"/>
              </a:scene3d>
              <a:sp3d>
                <a:bevelT w="31750"/>
              </a:sp3d>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3" name="圆角矩形 4"/>
              <p:cNvSpPr/>
              <p:nvPr/>
            </p:nvSpPr>
            <p:spPr>
              <a:xfrm>
                <a:off x="1315955" y="1041909"/>
                <a:ext cx="736637" cy="28146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eaVert" wrap="square" lIns="68580" tIns="68580" rIns="68580" bIns="68580" numCol="1" spcCol="1270" anchor="ctr" anchorCtr="0">
                <a:noAutofit/>
              </a:bodyPr>
              <a:lstStyle/>
              <a:p>
                <a:pPr algn="ctr" defTabSz="800100">
                  <a:lnSpc>
                    <a:spcPct val="90000"/>
                  </a:lnSpc>
                  <a:spcAft>
                    <a:spcPct val="35000"/>
                  </a:spcAft>
                </a:pPr>
                <a:r>
                  <a:rPr lang="zh-CN" altLang="en-US" dirty="0">
                    <a:solidFill>
                      <a:srgbClr val="1F497D"/>
                    </a:solidFill>
                    <a:latin typeface="方正粗圆简体" panose="03000509000000000000" pitchFamily="65" charset="-122"/>
                    <a:ea typeface="方正粗圆简体" panose="03000509000000000000" pitchFamily="65" charset="-122"/>
                  </a:rPr>
                  <a:t>竣工结算</a:t>
                </a:r>
              </a:p>
            </p:txBody>
          </p:sp>
        </p:grpSp>
        <p:grpSp>
          <p:nvGrpSpPr>
            <p:cNvPr id="84" name="组合 83"/>
            <p:cNvGrpSpPr/>
            <p:nvPr/>
          </p:nvGrpSpPr>
          <p:grpSpPr>
            <a:xfrm rot="5400000">
              <a:off x="8830061" y="3651990"/>
              <a:ext cx="167416" cy="365906"/>
              <a:chOff x="861441" y="2163099"/>
              <a:chExt cx="167416" cy="365906"/>
            </a:xfrm>
          </p:grpSpPr>
          <p:sp>
            <p:nvSpPr>
              <p:cNvPr id="85" name="右箭头 84"/>
              <p:cNvSpPr/>
              <p:nvPr/>
            </p:nvSpPr>
            <p:spPr>
              <a:xfrm>
                <a:off x="861441" y="2163099"/>
                <a:ext cx="167416" cy="194053"/>
              </a:xfrm>
              <a:prstGeom prst="rightArrow">
                <a:avLst>
                  <a:gd name="adj1" fmla="val 60000"/>
                  <a:gd name="adj2" fmla="val 50000"/>
                </a:avLst>
              </a:prstGeom>
              <a:solidFill>
                <a:schemeClr val="tx2"/>
              </a:solidFill>
              <a:scene3d>
                <a:camera prst="orthographicFront"/>
                <a:lightRig rig="threePt" dir="t"/>
              </a:scene3d>
              <a:sp3d>
                <a:bevelT w="31750"/>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86" name="右箭头 4"/>
              <p:cNvSpPr/>
              <p:nvPr/>
            </p:nvSpPr>
            <p:spPr>
              <a:xfrm>
                <a:off x="861442" y="2412574"/>
                <a:ext cx="117191" cy="116431"/>
              </a:xfrm>
              <a:prstGeom prst="rect">
                <a:avLst/>
              </a:prstGeom>
              <a:scene3d>
                <a:camera prst="orthographicFront"/>
                <a:lightRig rig="threePt" dir="t"/>
              </a:scene3d>
              <a:sp3d>
                <a:bevelT w="31750"/>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355600">
                  <a:lnSpc>
                    <a:spcPct val="90000"/>
                  </a:lnSpc>
                  <a:spcAft>
                    <a:spcPct val="35000"/>
                  </a:spcAft>
                </a:pPr>
                <a:endParaRPr lang="zh-CN" altLang="en-US" sz="800">
                  <a:solidFill>
                    <a:prstClr val="white"/>
                  </a:solidFill>
                </a:endParaRPr>
              </a:p>
            </p:txBody>
          </p:sp>
        </p:grpSp>
      </p:grpSp>
      <p:sp>
        <p:nvSpPr>
          <p:cNvPr id="87" name="TextBox 10"/>
          <p:cNvSpPr txBox="1"/>
          <p:nvPr/>
        </p:nvSpPr>
        <p:spPr>
          <a:xfrm>
            <a:off x="4502163" y="692696"/>
            <a:ext cx="4857784" cy="523220"/>
          </a:xfrm>
          <a:prstGeom prst="rect">
            <a:avLst/>
          </a:prstGeom>
          <a:noFill/>
        </p:spPr>
        <p:txBody>
          <a:bodyPr wrap="square" rtlCol="0">
            <a:spAutoFit/>
          </a:bodyPr>
          <a:lstStyle/>
          <a:p>
            <a:r>
              <a:rPr lang="zh-CN" altLang="en-US" sz="2800" u="heavy" dirty="0">
                <a:solidFill>
                  <a:prstClr val="black"/>
                </a:solidFill>
                <a:latin typeface="方正粗圆简体" panose="03000509000000000000" pitchFamily="65" charset="-122"/>
                <a:ea typeface="方正粗圆简体" panose="03000509000000000000" pitchFamily="65" charset="-122"/>
              </a:rPr>
              <a:t>工程建设基本程序</a:t>
            </a:r>
          </a:p>
        </p:txBody>
      </p:sp>
    </p:spTree>
    <p:extLst>
      <p:ext uri="{BB962C8B-B14F-4D97-AF65-F5344CB8AC3E}">
        <p14:creationId xmlns:p14="http://schemas.microsoft.com/office/powerpoint/2010/main" val="1519339340"/>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7368" y="1222463"/>
            <a:ext cx="10636885" cy="584775"/>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前期设计服务企业是否可以参加</a:t>
            </a:r>
            <a:r>
              <a:rPr lang="en-US" alt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EPC</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招标</a:t>
            </a: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33</a:t>
            </a:fld>
            <a:endParaRPr lang="zh-CN" altLang="en-US"/>
          </a:p>
        </p:txBody>
      </p:sp>
      <p:sp>
        <p:nvSpPr>
          <p:cNvPr id="6" name="TextBox 1">
            <a:extLst>
              <a:ext uri="{FF2B5EF4-FFF2-40B4-BE49-F238E27FC236}">
                <a16:creationId xmlns:a16="http://schemas.microsoft.com/office/drawing/2014/main" id="{5309743A-BA21-41BE-A5EA-2CF4C88658FE}"/>
              </a:ext>
            </a:extLst>
          </p:cNvPr>
          <p:cNvSpPr txBox="1"/>
          <p:nvPr/>
        </p:nvSpPr>
        <p:spPr>
          <a:xfrm>
            <a:off x="423866" y="2060848"/>
            <a:ext cx="10727690" cy="3939540"/>
          </a:xfrm>
          <a:prstGeom prst="rect">
            <a:avLst/>
          </a:prstGeom>
          <a:noFill/>
        </p:spPr>
        <p:txBody>
          <a:bodyPr wrap="square" rtlCol="0">
            <a:spAutoFit/>
          </a:bodyPr>
          <a:lstStyle/>
          <a:p>
            <a:pPr marL="457200" indent="-276225" algn="just" eaLnBrk="1" latinLnBrk="0" hangingPunct="1">
              <a:lnSpc>
                <a:spcPct val="125000"/>
              </a:lnSpc>
              <a:spcBef>
                <a:spcPts val="1800"/>
              </a:spcBef>
              <a:spcAft>
                <a:spcPts val="1200"/>
              </a:spcAft>
              <a:buFont typeface="Wingdings" panose="05000000000000000000" pitchFamily="2" charset="2"/>
              <a:buChar char="l"/>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七部委</a:t>
            </a:r>
            <a:r>
              <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30</a:t>
            </a: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号令</a:t>
            </a:r>
            <a:r>
              <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工程建设项目施工招标投标办法</a:t>
            </a:r>
            <a:r>
              <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第三十五条规定：为招标项目的前期准备或监理工作提供设计、咨询服务的任何法人及任何附属机构（单位），都无资格参加该招标项目的投标。</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上述规定只适用施工项目的招标，不适用设计施工总承包项目。</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90550" algn="just" eaLnBrk="1" latinLnBrk="0" hangingPunct="1">
              <a:lnSpc>
                <a:spcPct val="125000"/>
              </a:lnSpc>
              <a:spcBef>
                <a:spcPts val="600"/>
              </a:spcBef>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招标人向所有总承包项目的投标人，都提供相同的初步设计或方案设计，而在合同执行期总承包人在初步设计或方案设计的基础上，自行设计施工详图。所以不存在投标优势，不会造成不平等条件。</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457200" indent="-276225" algn="just" eaLnBrk="1" latinLnBrk="0" hangingPunct="1">
              <a:lnSpc>
                <a:spcPct val="125000"/>
              </a:lnSpc>
              <a:spcBef>
                <a:spcPts val="1800"/>
              </a:spcBef>
              <a:spcAft>
                <a:spcPts val="1200"/>
              </a:spcAft>
              <a:buFont typeface="Wingdings" panose="05000000000000000000" pitchFamily="2" charset="2"/>
              <a:buChar char="l"/>
            </a:pP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339724564"/>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34</a:t>
            </a:fld>
            <a:endParaRPr lang="zh-CN" altLang="en-US"/>
          </a:p>
        </p:txBody>
      </p:sp>
      <p:sp>
        <p:nvSpPr>
          <p:cNvPr id="6" name="TextBox 1">
            <a:extLst>
              <a:ext uri="{FF2B5EF4-FFF2-40B4-BE49-F238E27FC236}">
                <a16:creationId xmlns:a16="http://schemas.microsoft.com/office/drawing/2014/main" id="{5309743A-BA21-41BE-A5EA-2CF4C88658FE}"/>
              </a:ext>
            </a:extLst>
          </p:cNvPr>
          <p:cNvSpPr txBox="1"/>
          <p:nvPr/>
        </p:nvSpPr>
        <p:spPr>
          <a:xfrm>
            <a:off x="407368" y="908720"/>
            <a:ext cx="10727690" cy="3670236"/>
          </a:xfrm>
          <a:prstGeom prst="rect">
            <a:avLst/>
          </a:prstGeom>
          <a:noFill/>
        </p:spPr>
        <p:txBody>
          <a:bodyPr wrap="square" rtlCol="0">
            <a:spAutoFit/>
          </a:bodyPr>
          <a:lstStyle/>
          <a:p>
            <a:pPr marL="590550" algn="just" eaLnBrk="1" latinLnBrk="0" hangingPunct="1">
              <a:lnSpc>
                <a:spcPct val="125000"/>
              </a:lnSpc>
              <a:spcBef>
                <a:spcPts val="600"/>
              </a:spcBef>
            </a:pPr>
            <a:r>
              <a:rPr lang="zh-CN" altLang="en-US" sz="24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承担工程项目方案设计（或初步设计）的企业，可以依法参与该项目的工程总承包投标</a:t>
            </a:r>
            <a:r>
              <a:rPr lang="zh-CN" altLang="en-US" sz="1600" dirty="0">
                <a:solidFill>
                  <a:schemeClr val="tx2"/>
                </a:solidFill>
                <a:latin typeface="华文楷体" panose="02010600040101010101" pitchFamily="2" charset="-122"/>
                <a:ea typeface="华文楷体" panose="02010600040101010101" pitchFamily="2" charset="-122"/>
                <a:cs typeface="Arial" panose="020B0604020202020204" pitchFamily="34" charset="0"/>
              </a:rPr>
              <a:t>。</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关于深化建设工程实施方式改革积极推进工程总承包发展的指导意见</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（浙建</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〔2016〕5</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号）</a:t>
            </a:r>
            <a:endPar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endParaRPr>
          </a:p>
          <a:p>
            <a:pPr marL="590550" algn="just" eaLnBrk="1" latinLnBrk="0" hangingPunct="1">
              <a:lnSpc>
                <a:spcPct val="125000"/>
              </a:lnSpc>
              <a:spcBef>
                <a:spcPts val="600"/>
              </a:spcBef>
            </a:pPr>
            <a:r>
              <a:rPr lang="zh-CN" altLang="en-US" sz="24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编制项目申请书、项目建议书和可行性研究报告，以及初步设计文件或方案设计的工程咨询服务单位或其附属机构参与投标的，在购买招标文件的同时，将与该招标工程相关的图纸及技术资料（含电子文件）等提交招标人公布，供所有潜在投标人参考。</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湖南省房屋建筑和市政基础设施工程总承包招标投标活动管理暂行规定</a:t>
            </a:r>
            <a:endPar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endParaRPr>
          </a:p>
        </p:txBody>
      </p:sp>
    </p:spTree>
    <p:extLst>
      <p:ext uri="{BB962C8B-B14F-4D97-AF65-F5344CB8AC3E}">
        <p14:creationId xmlns:p14="http://schemas.microsoft.com/office/powerpoint/2010/main" val="2787621016"/>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727690" cy="3193182"/>
          </a:xfrm>
          <a:prstGeom prst="rect">
            <a:avLst/>
          </a:prstGeom>
          <a:noFill/>
        </p:spPr>
        <p:txBody>
          <a:bodyPr wrap="square" rtlCol="0">
            <a:spAutoFit/>
          </a:bodyPr>
          <a:lstStyle/>
          <a:p>
            <a:pPr marL="457200" indent="-276225" eaLnBrk="1" latinLnBrk="0" hangingPunct="1">
              <a:spcBef>
                <a:spcPts val="1800"/>
              </a:spcBef>
              <a:spcAft>
                <a:spcPts val="1200"/>
              </a:spcAft>
              <a:buFont typeface="Wingdings" panose="05000000000000000000" pitchFamily="2" charset="2"/>
              <a:buChar char="l"/>
            </a:pPr>
            <a:r>
              <a:rPr lang="zh-CN" altLang="en-US" sz="2400" b="1" dirty="0">
                <a:latin typeface="微软雅黑" panose="020B0503020204020204" pitchFamily="34" charset="-122"/>
                <a:ea typeface="微软雅黑" panose="020B0503020204020204" pitchFamily="34" charset="-122"/>
                <a:cs typeface="Arial" panose="020B0604020202020204" pitchFamily="34" charset="0"/>
              </a:rPr>
              <a:t>对于采用工程总承包模式的建设项目，结算审核时如何审价？</a:t>
            </a:r>
            <a:endParaRPr lang="zh-CN" altLang="zh-CN" sz="2400" b="1" dirty="0">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对于采用固定总价合同的工程总承包项目，在工程结算审核（审计）时，仅审核（审计）其建设的规模、标准及所用的主要材料、设备等是否符合合同条款的要求。对于采用非固定总价合同的国有项目，发展改革、建设、财政部门要探索研究制定相应的项目审批、工程计价依据、工程价款结算等办法，鼓励工程总承包企业通过优化设计和科技创新等手段降低工程造价。</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endParaRPr lang="en-US" altLang="zh-CN" sz="2400" dirty="0">
              <a:solidFill>
                <a:schemeClr val="tx2"/>
              </a:solidFill>
              <a:latin typeface="方正粗圆简体" panose="03000509000000000000" charset="-122"/>
              <a:ea typeface="方正粗圆简体" panose="03000509000000000000" charset="-122"/>
              <a:cs typeface="Arial" panose="020B0604020202020204" pitchFamily="34" charset="0"/>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35</a:t>
            </a:fld>
            <a:endParaRPr lang="zh-CN" altLang="en-US" dirty="0"/>
          </a:p>
        </p:txBody>
      </p:sp>
    </p:spTree>
    <p:extLst>
      <p:ext uri="{BB962C8B-B14F-4D97-AF65-F5344CB8AC3E}">
        <p14:creationId xmlns:p14="http://schemas.microsoft.com/office/powerpoint/2010/main" val="1071513701"/>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760296" y="6381328"/>
            <a:ext cx="2844800" cy="366183"/>
          </a:xfrm>
        </p:spPr>
        <p:txBody>
          <a:bodyPr/>
          <a:lstStyle/>
          <a:p>
            <a:pPr>
              <a:defRPr/>
            </a:pPr>
            <a:fld id="{34E96E4C-A786-42C8-98B7-EB52B4851D53}" type="slidenum">
              <a:rPr lang="zh-CN" altLang="en-US" smtClean="0"/>
              <a:pPr>
                <a:defRPr/>
              </a:pPr>
              <a:t>36</a:t>
            </a:fld>
            <a:endParaRPr lang="zh-CN" altLang="en-US" dirty="0"/>
          </a:p>
        </p:txBody>
      </p:sp>
      <p:pic>
        <p:nvPicPr>
          <p:cNvPr id="5" name="图片 4"/>
          <p:cNvPicPr/>
          <p:nvPr/>
        </p:nvPicPr>
        <p:blipFill>
          <a:blip r:embed="rId3"/>
          <a:stretch>
            <a:fillRect/>
          </a:stretch>
        </p:blipFill>
        <p:spPr>
          <a:xfrm>
            <a:off x="983432" y="1124744"/>
            <a:ext cx="2313940" cy="3180715"/>
          </a:xfrm>
          <a:prstGeom prst="rect">
            <a:avLst/>
          </a:prstGeom>
        </p:spPr>
      </p:pic>
      <p:pic>
        <p:nvPicPr>
          <p:cNvPr id="3" name="图片 2"/>
          <p:cNvPicPr>
            <a:picLocks noChangeAspect="1"/>
          </p:cNvPicPr>
          <p:nvPr/>
        </p:nvPicPr>
        <p:blipFill>
          <a:blip r:embed="rId4"/>
          <a:stretch>
            <a:fillRect/>
          </a:stretch>
        </p:blipFill>
        <p:spPr>
          <a:xfrm>
            <a:off x="4295800" y="26651"/>
            <a:ext cx="7504762" cy="6761905"/>
          </a:xfrm>
          <a:prstGeom prst="rect">
            <a:avLst/>
          </a:prstGeom>
        </p:spPr>
      </p:pic>
      <p:pic>
        <p:nvPicPr>
          <p:cNvPr id="6" name="图片 5"/>
          <p:cNvPicPr>
            <a:picLocks noChangeAspect="1"/>
          </p:cNvPicPr>
          <p:nvPr/>
        </p:nvPicPr>
        <p:blipFill>
          <a:blip r:embed="rId5"/>
          <a:stretch>
            <a:fillRect/>
          </a:stretch>
        </p:blipFill>
        <p:spPr>
          <a:xfrm>
            <a:off x="623392" y="1628800"/>
            <a:ext cx="10763832" cy="2376264"/>
          </a:xfrm>
          <a:prstGeom prst="rect">
            <a:avLst/>
          </a:prstGeom>
        </p:spPr>
      </p:pic>
      <p:sp>
        <p:nvSpPr>
          <p:cNvPr id="2" name="矩形 1">
            <a:extLst>
              <a:ext uri="{FF2B5EF4-FFF2-40B4-BE49-F238E27FC236}">
                <a16:creationId xmlns:a16="http://schemas.microsoft.com/office/drawing/2014/main" id="{A2F29A90-5D3F-4CCE-8997-0395D939EC96}"/>
              </a:ext>
            </a:extLst>
          </p:cNvPr>
          <p:cNvSpPr/>
          <p:nvPr/>
        </p:nvSpPr>
        <p:spPr>
          <a:xfrm>
            <a:off x="391438" y="4673489"/>
            <a:ext cx="3616330" cy="1200329"/>
          </a:xfrm>
          <a:prstGeom prst="rect">
            <a:avLst/>
          </a:prstGeom>
        </p:spPr>
        <p:txBody>
          <a:bodyPr wrap="square">
            <a:spAutoFit/>
          </a:bodyPr>
          <a:lstStyle/>
          <a:p>
            <a:r>
              <a:rPr lang="en-US" altLang="zh-CN" dirty="0"/>
              <a:t>“EPCT”</a:t>
            </a:r>
            <a:r>
              <a:rPr lang="zh-CN" altLang="en-US" dirty="0"/>
              <a:t>指的是</a:t>
            </a:r>
            <a:r>
              <a:rPr lang="en-US" altLang="zh-CN" dirty="0"/>
              <a:t>EPC</a:t>
            </a:r>
            <a:r>
              <a:rPr lang="zh-CN" altLang="en-US" dirty="0"/>
              <a:t>交钥匙工程，英文名称为：</a:t>
            </a:r>
            <a:r>
              <a:rPr lang="en-US" altLang="zh-CN" dirty="0"/>
              <a:t>Engineering</a:t>
            </a:r>
            <a:r>
              <a:rPr lang="zh-CN" altLang="en-US" dirty="0"/>
              <a:t>，</a:t>
            </a:r>
            <a:r>
              <a:rPr lang="en-US" altLang="zh-CN" dirty="0"/>
              <a:t>Procurement</a:t>
            </a:r>
            <a:r>
              <a:rPr lang="zh-CN" altLang="en-US" dirty="0"/>
              <a:t>，</a:t>
            </a:r>
            <a:r>
              <a:rPr lang="en-US" altLang="zh-CN" dirty="0"/>
              <a:t>Construction and Turnkey</a:t>
            </a:r>
            <a:r>
              <a:rPr lang="zh-CN" altLang="en-US" dirty="0"/>
              <a:t>。</a:t>
            </a:r>
          </a:p>
        </p:txBody>
      </p:sp>
    </p:spTree>
    <p:extLst>
      <p:ext uri="{BB962C8B-B14F-4D97-AF65-F5344CB8AC3E}">
        <p14:creationId xmlns:p14="http://schemas.microsoft.com/office/powerpoint/2010/main" val="147365702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37</a:t>
            </a:fld>
            <a:endParaRPr lang="zh-CN" altLang="en-US"/>
          </a:p>
        </p:txBody>
      </p:sp>
      <p:graphicFrame>
        <p:nvGraphicFramePr>
          <p:cNvPr id="2" name="图示 1"/>
          <p:cNvGraphicFramePr/>
          <p:nvPr>
            <p:extLst>
              <p:ext uri="{D42A27DB-BD31-4B8C-83A1-F6EECF244321}">
                <p14:modId xmlns:p14="http://schemas.microsoft.com/office/powerpoint/2010/main" val="1957782157"/>
              </p:ext>
            </p:extLst>
          </p:nvPr>
        </p:nvGraphicFramePr>
        <p:xfrm>
          <a:off x="767408" y="634786"/>
          <a:ext cx="10585176"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图片 5"/>
          <p:cNvPicPr>
            <a:picLocks noChangeAspect="1"/>
          </p:cNvPicPr>
          <p:nvPr/>
        </p:nvPicPr>
        <p:blipFill>
          <a:blip r:embed="rId7"/>
          <a:stretch>
            <a:fillRect/>
          </a:stretch>
        </p:blipFill>
        <p:spPr>
          <a:xfrm>
            <a:off x="5879976" y="188640"/>
            <a:ext cx="3857143" cy="295238"/>
          </a:xfrm>
          <a:prstGeom prst="rect">
            <a:avLst/>
          </a:prstGeom>
        </p:spPr>
      </p:pic>
      <p:sp>
        <p:nvSpPr>
          <p:cNvPr id="3" name="矩形 2"/>
          <p:cNvSpPr/>
          <p:nvPr/>
        </p:nvSpPr>
        <p:spPr>
          <a:xfrm>
            <a:off x="9729439" y="160712"/>
            <a:ext cx="2016224" cy="646331"/>
          </a:xfrm>
          <a:prstGeom prst="rect">
            <a:avLst/>
          </a:prstGeom>
        </p:spPr>
        <p:txBody>
          <a:bodyPr wrap="square">
            <a:spAutoFit/>
          </a:bodyPr>
          <a:lstStyle/>
          <a:p>
            <a:r>
              <a:rPr lang="zh-CN" altLang="en-US" b="1" dirty="0">
                <a:solidFill>
                  <a:srgbClr val="333333"/>
                </a:solidFill>
                <a:latin typeface="-apple-system-font"/>
              </a:rPr>
              <a:t>存在的主要问题</a:t>
            </a:r>
            <a:br>
              <a:rPr lang="zh-CN" altLang="en-US" dirty="0">
                <a:solidFill>
                  <a:srgbClr val="333333"/>
                </a:solidFill>
                <a:latin typeface="-apple-system-font"/>
              </a:rPr>
            </a:br>
            <a:endParaRPr lang="zh-CN" altLang="en-US" dirty="0"/>
          </a:p>
        </p:txBody>
      </p:sp>
    </p:spTree>
    <p:extLst>
      <p:ext uri="{BB962C8B-B14F-4D97-AF65-F5344CB8AC3E}">
        <p14:creationId xmlns:p14="http://schemas.microsoft.com/office/powerpoint/2010/main" val="381272171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38</a:t>
            </a:fld>
            <a:endParaRPr lang="zh-CN" altLang="en-US"/>
          </a:p>
        </p:txBody>
      </p:sp>
      <p:graphicFrame>
        <p:nvGraphicFramePr>
          <p:cNvPr id="2" name="图示 1"/>
          <p:cNvGraphicFramePr/>
          <p:nvPr>
            <p:extLst>
              <p:ext uri="{D42A27DB-BD31-4B8C-83A1-F6EECF244321}">
                <p14:modId xmlns:p14="http://schemas.microsoft.com/office/powerpoint/2010/main" val="1288868337"/>
              </p:ext>
            </p:extLst>
          </p:nvPr>
        </p:nvGraphicFramePr>
        <p:xfrm>
          <a:off x="839416" y="807043"/>
          <a:ext cx="10585176" cy="53865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图片 5"/>
          <p:cNvPicPr>
            <a:picLocks noChangeAspect="1"/>
          </p:cNvPicPr>
          <p:nvPr/>
        </p:nvPicPr>
        <p:blipFill>
          <a:blip r:embed="rId7"/>
          <a:stretch>
            <a:fillRect/>
          </a:stretch>
        </p:blipFill>
        <p:spPr>
          <a:xfrm>
            <a:off x="5879976" y="188640"/>
            <a:ext cx="3857143" cy="295238"/>
          </a:xfrm>
          <a:prstGeom prst="rect">
            <a:avLst/>
          </a:prstGeom>
        </p:spPr>
      </p:pic>
      <p:sp>
        <p:nvSpPr>
          <p:cNvPr id="3" name="矩形 2"/>
          <p:cNvSpPr/>
          <p:nvPr/>
        </p:nvSpPr>
        <p:spPr>
          <a:xfrm>
            <a:off x="9729439" y="160712"/>
            <a:ext cx="2016224" cy="646331"/>
          </a:xfrm>
          <a:prstGeom prst="rect">
            <a:avLst/>
          </a:prstGeom>
        </p:spPr>
        <p:txBody>
          <a:bodyPr wrap="square">
            <a:spAutoFit/>
          </a:bodyPr>
          <a:lstStyle/>
          <a:p>
            <a:r>
              <a:rPr lang="zh-CN" altLang="en-US" b="1" dirty="0">
                <a:solidFill>
                  <a:srgbClr val="333333"/>
                </a:solidFill>
                <a:latin typeface="-apple-system-font"/>
              </a:rPr>
              <a:t>存在的主要问题</a:t>
            </a:r>
            <a:br>
              <a:rPr lang="zh-CN" altLang="en-US" dirty="0">
                <a:solidFill>
                  <a:srgbClr val="333333"/>
                </a:solidFill>
                <a:latin typeface="-apple-system-font"/>
              </a:rPr>
            </a:br>
            <a:endParaRPr lang="zh-CN" altLang="en-US" dirty="0"/>
          </a:p>
        </p:txBody>
      </p:sp>
    </p:spTree>
    <p:extLst>
      <p:ext uri="{BB962C8B-B14F-4D97-AF65-F5344CB8AC3E}">
        <p14:creationId xmlns:p14="http://schemas.microsoft.com/office/powerpoint/2010/main" val="211343429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791744" y="2276872"/>
            <a:ext cx="8064896" cy="1346394"/>
          </a:xfrm>
          <a:prstGeom prst="rect">
            <a:avLst/>
          </a:prstGeom>
        </p:spPr>
        <p:txBody>
          <a:bodyPr wrap="square">
            <a:spAutoFit/>
          </a:bodyPr>
          <a:lstStyle/>
          <a:p>
            <a:pPr fontAlgn="auto">
              <a:lnSpc>
                <a:spcPct val="220000"/>
              </a:lnSpc>
              <a:spcBef>
                <a:spcPts val="0"/>
              </a:spcBef>
              <a:spcAft>
                <a:spcPts val="0"/>
              </a:spcAft>
              <a:defRPr/>
            </a:pPr>
            <a:r>
              <a:rPr lang="zh-CN" altLang="en-US" sz="4400" dirty="0">
                <a:latin typeface="方正粗圆简体" panose="03000509000000000000" pitchFamily="65" charset="-122"/>
                <a:ea typeface="方正粗圆简体" panose="03000509000000000000" pitchFamily="65" charset="-122"/>
              </a:rPr>
              <a:t>工程总承包的计价问题</a:t>
            </a: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39</a:t>
            </a:fld>
            <a:endParaRPr lang="zh-CN" altLang="en-US"/>
          </a:p>
        </p:txBody>
      </p:sp>
      <p:sp>
        <p:nvSpPr>
          <p:cNvPr id="8" name="Freeform 5"/>
          <p:cNvSpPr/>
          <p:nvPr/>
        </p:nvSpPr>
        <p:spPr bwMode="auto">
          <a:xfrm rot="3526558">
            <a:off x="2098863" y="2676741"/>
            <a:ext cx="1222287" cy="1107791"/>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90C250"/>
          </a:solidFill>
          <a:ln>
            <a:noFill/>
          </a:ln>
        </p:spPr>
        <p:txBody>
          <a:bodyPr vert="horz" wrap="square" lIns="121920" tIns="60960" rIns="121920" bIns="60960" numCol="1" anchor="t" anchorCtr="0" compatLnSpc="1"/>
          <a:lstStyle/>
          <a:p>
            <a:endParaRPr lang="zh-CN" altLang="en-US" dirty="0"/>
          </a:p>
        </p:txBody>
      </p:sp>
      <p:sp>
        <p:nvSpPr>
          <p:cNvPr id="9" name="文本框 8"/>
          <p:cNvSpPr txBox="1"/>
          <p:nvPr/>
        </p:nvSpPr>
        <p:spPr>
          <a:xfrm>
            <a:off x="2118747" y="2742266"/>
            <a:ext cx="1032304" cy="1015663"/>
          </a:xfrm>
          <a:prstGeom prst="rect">
            <a:avLst/>
          </a:prstGeom>
          <a:noFill/>
        </p:spPr>
        <p:txBody>
          <a:bodyPr wrap="square" rtlCol="0">
            <a:spAutoFit/>
          </a:bodyPr>
          <a:lstStyle/>
          <a:p>
            <a:pPr algn="ctr"/>
            <a:r>
              <a:rPr lang="en-US" altLang="zh-CN" sz="6000" i="1" dirty="0">
                <a:solidFill>
                  <a:schemeClr val="bg1"/>
                </a:solidFill>
                <a:latin typeface="华文细黑" panose="02010600040101010101" pitchFamily="2" charset="-122"/>
                <a:ea typeface="华文细黑" panose="02010600040101010101" pitchFamily="2" charset="-122"/>
              </a:rPr>
              <a:t>4</a:t>
            </a:r>
            <a:endParaRPr lang="zh-CN" altLang="en-US" sz="6000" i="1"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8570746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0" y="1247140"/>
            <a:ext cx="10636885" cy="2485296"/>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sz="2800" b="1" dirty="0">
                <a:solidFill>
                  <a:schemeClr val="tx1"/>
                </a:solidFill>
                <a:latin typeface="方正粗圆简体" panose="03000509000000000000" charset="-122"/>
                <a:ea typeface="方正粗圆简体" panose="03000509000000000000" charset="-122"/>
                <a:cs typeface="Arial" panose="020B0604020202020204" pitchFamily="34" charset="0"/>
              </a:rPr>
              <a:t>工程总承包定义</a:t>
            </a:r>
            <a:endParaRPr lang="zh-CN" sz="28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809625" indent="-361950" algn="just" eaLnBrk="1" latinLnBrk="0" hangingPunct="1">
              <a:lnSpc>
                <a:spcPct val="125000"/>
              </a:lnSpc>
              <a:spcBef>
                <a:spcPts val="1200"/>
              </a:spcBef>
              <a:buFont typeface="Wingdings" panose="05000000000000000000" pitchFamily="2" charset="2"/>
              <a:buChar char="u"/>
            </a:pPr>
            <a:r>
              <a:rPr 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工程总承包</a:t>
            </a:r>
            <a:r>
              <a:rPr lang="zh-CN"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（Project</a:t>
            </a:r>
            <a:r>
              <a:rPr lang="en-US"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general</a:t>
            </a:r>
            <a:r>
              <a:rPr lang="en-US"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 </a:t>
            </a:r>
            <a:r>
              <a:rPr lang="zh-CN"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contracting）</a:t>
            </a:r>
            <a:r>
              <a:rPr 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sz="2200" dirty="0">
                <a:solidFill>
                  <a:schemeClr val="tx1"/>
                </a:solidFill>
                <a:latin typeface="微软雅黑" panose="020B0503020204020204" pitchFamily="34" charset="-122"/>
                <a:ea typeface="微软雅黑" panose="020B0503020204020204" pitchFamily="34" charset="-122"/>
                <a:cs typeface="Arial" panose="020B0604020202020204" pitchFamily="34" charset="0"/>
              </a:rPr>
              <a:t>是指从事工程总承包的企业按照与建设单位签订的合同，对工程项目的设计、采购、施工等实行全过程的承包，并对工程的质量、安全、工期和造价等全面负责的承包方式。</a:t>
            </a: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4</a:t>
            </a:fld>
            <a:endParaRPr lang="zh-CN" altLang="en-US" dirty="0"/>
          </a:p>
        </p:txBody>
      </p:sp>
      <p:sp>
        <p:nvSpPr>
          <p:cNvPr id="5" name="TextBox 1"/>
          <p:cNvSpPr txBox="1"/>
          <p:nvPr/>
        </p:nvSpPr>
        <p:spPr>
          <a:xfrm>
            <a:off x="595908" y="3573016"/>
            <a:ext cx="10727690" cy="1523494"/>
          </a:xfrm>
          <a:prstGeom prst="rect">
            <a:avLst/>
          </a:prstGeom>
          <a:noFill/>
        </p:spPr>
        <p:txBody>
          <a:bodyPr wrap="square" rtlCol="0">
            <a:spAutoFit/>
          </a:bodyPr>
          <a:lstStyle/>
          <a:p>
            <a:pPr marL="457200" indent="-457200">
              <a:spcAft>
                <a:spcPts val="1200"/>
              </a:spcAft>
              <a:buFont typeface="Wingdings" panose="05000000000000000000" charset="0"/>
              <a:buChar char="Ø"/>
            </a:pPr>
            <a:r>
              <a:rPr lang="zh-CN" sz="2800" b="1" dirty="0">
                <a:latin typeface="方正粗圆简体" panose="03000509000000000000" charset="-122"/>
                <a:ea typeface="方正粗圆简体" panose="03000509000000000000" charset="-122"/>
                <a:cs typeface="Arial" panose="020B0604020202020204" pitchFamily="34" charset="0"/>
              </a:rPr>
              <a:t>工程总承包</a:t>
            </a:r>
            <a:r>
              <a:rPr lang="zh-CN" altLang="en-US" sz="2800" b="1" dirty="0">
                <a:latin typeface="方正粗圆简体" panose="03000509000000000000" charset="-122"/>
                <a:ea typeface="方正粗圆简体" panose="03000509000000000000" charset="-122"/>
                <a:cs typeface="Arial" panose="020B0604020202020204" pitchFamily="34" charset="0"/>
              </a:rPr>
              <a:t>主要</a:t>
            </a:r>
            <a:r>
              <a:rPr lang="zh-CN" sz="2800" b="1" dirty="0">
                <a:latin typeface="方正粗圆简体" panose="03000509000000000000" charset="-122"/>
                <a:ea typeface="方正粗圆简体" panose="03000509000000000000" charset="-122"/>
                <a:cs typeface="Arial" panose="020B0604020202020204" pitchFamily="34" charset="0"/>
              </a:rPr>
              <a:t>模式</a:t>
            </a:r>
          </a:p>
          <a:p>
            <a:pPr marL="809625" indent="-361950" algn="just" eaLnBrk="1" latinLnBrk="0" hangingPunct="1">
              <a:lnSpc>
                <a:spcPct val="125000"/>
              </a:lnSpc>
              <a:buFont typeface="Wingdings" panose="05000000000000000000" charset="0"/>
              <a:buChar char="u"/>
            </a:pPr>
            <a:r>
              <a:rPr 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设计采购施工总承包(Engineering</a:t>
            </a:r>
            <a:r>
              <a:rPr lang="en-US"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Procurement</a:t>
            </a:r>
            <a:r>
              <a:rPr lang="en-US"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r>
              <a:rPr 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Construction)</a:t>
            </a:r>
            <a:endParaRPr lang="en-US"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809625" indent="-361950" algn="just" eaLnBrk="1" latinLnBrk="0" hangingPunct="1">
              <a:lnSpc>
                <a:spcPct val="125000"/>
              </a:lnSpc>
              <a:buFont typeface="Wingdings" panose="05000000000000000000" charset="0"/>
              <a:buChar char="u"/>
            </a:pPr>
            <a:r>
              <a:rPr lang="zh-CN" altLang="en-US"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设计、建造（</a:t>
            </a:r>
            <a:r>
              <a:rPr lang="en-US"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Design-Built</a:t>
            </a:r>
            <a:r>
              <a:rPr lang="zh-CN" altLang="en-US"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22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矩形 2"/>
          <p:cNvSpPr/>
          <p:nvPr/>
        </p:nvSpPr>
        <p:spPr>
          <a:xfrm>
            <a:off x="1834566" y="5287848"/>
            <a:ext cx="9505056" cy="438582"/>
          </a:xfrm>
          <a:prstGeom prst="rect">
            <a:avLst/>
          </a:prstGeom>
        </p:spPr>
        <p:txBody>
          <a:bodyPr wrap="square">
            <a:spAutoFit/>
          </a:bodyPr>
          <a:lstStyle/>
          <a:p>
            <a:pPr marL="612140" indent="-7620" algn="r" eaLnBrk="1" latinLnBrk="0" hangingPunct="1">
              <a:lnSpc>
                <a:spcPct val="125000"/>
              </a:lnSpc>
              <a:buNone/>
            </a:pPr>
            <a:r>
              <a:rPr lang="en-US" altLang="zh-CN"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rPr>
              <a:t>——(引自住建部</a:t>
            </a:r>
            <a:r>
              <a:rPr lang="zh-CN" altLang="zh-CN"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rPr>
              <a:t>《</a:t>
            </a:r>
            <a:r>
              <a:rPr lang="en-US" altLang="zh-CN"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rPr>
              <a:t>关于进一步推进工程总承包发展的若干意见</a:t>
            </a:r>
            <a:r>
              <a:rPr lang="zh-CN" altLang="en-US"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rPr>
              <a:t>》建市</a:t>
            </a:r>
            <a:r>
              <a:rPr lang="zh-CN" altLang="en-US" dirty="0">
                <a:solidFill>
                  <a:schemeClr val="tx2">
                    <a:lumMod val="60000"/>
                    <a:lumOff val="40000"/>
                  </a:schemeClr>
                </a:solidFill>
                <a:ea typeface="隶书" panose="02010509060101010101" charset="-122"/>
                <a:cs typeface="Arial" panose="020B0604020202020204" pitchFamily="34" charset="0"/>
                <a:sym typeface="+mn-ea"/>
              </a:rPr>
              <a:t>[2016]93</a:t>
            </a:r>
            <a:r>
              <a:rPr lang="zh-CN" altLang="en-US"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rPr>
              <a:t>号</a:t>
            </a:r>
            <a:r>
              <a:rPr lang="en-US" altLang="zh-CN"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rPr>
              <a:t>)</a:t>
            </a: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7368" y="1222463"/>
            <a:ext cx="10636885" cy="584775"/>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工程总承包</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模式下如何选择合同价款模式</a:t>
            </a: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40</a:t>
            </a:fld>
            <a:endParaRPr lang="zh-CN" altLang="en-US"/>
          </a:p>
        </p:txBody>
      </p:sp>
      <p:pic>
        <p:nvPicPr>
          <p:cNvPr id="7" name="图片 6"/>
          <p:cNvPicPr>
            <a:picLocks noChangeAspect="1"/>
          </p:cNvPicPr>
          <p:nvPr/>
        </p:nvPicPr>
        <p:blipFill rotWithShape="1">
          <a:blip r:embed="rId2"/>
          <a:srcRect l="7223" t="4021" r="6091" b="261"/>
          <a:stretch/>
        </p:blipFill>
        <p:spPr>
          <a:xfrm>
            <a:off x="191344" y="4415697"/>
            <a:ext cx="2592288" cy="1713798"/>
          </a:xfrm>
          <a:prstGeom prst="rect">
            <a:avLst/>
          </a:prstGeom>
        </p:spPr>
      </p:pic>
      <p:sp>
        <p:nvSpPr>
          <p:cNvPr id="5" name="TextBox 1"/>
          <p:cNvSpPr txBox="1"/>
          <p:nvPr/>
        </p:nvSpPr>
        <p:spPr>
          <a:xfrm>
            <a:off x="695400" y="1988840"/>
            <a:ext cx="10727690" cy="2669962"/>
          </a:xfrm>
          <a:prstGeom prst="rect">
            <a:avLst/>
          </a:prstGeom>
          <a:noFill/>
        </p:spPr>
        <p:txBody>
          <a:bodyPr wrap="square" rtlCol="0">
            <a:spAutoFit/>
          </a:bodyPr>
          <a:lstStyle/>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工程总承包合同宜采用总价包干的固定总价合同形式，除招标文件或工程总承包合同中约定的调价原则外，一般不予调整。</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71500" algn="just" eaLnBrk="1" latinLnBrk="0" hangingPunct="1">
              <a:lnSpc>
                <a:spcPct val="125000"/>
              </a:lnSpc>
              <a:spcBef>
                <a:spcPts val="600"/>
              </a:spcBef>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本合同为总价合同，除根据第</a:t>
            </a:r>
            <a:r>
              <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13</a:t>
            </a: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条变更和合同价格的调整，以及合同中其他相关增减金额的约定进行调整外，合同价格不作调整。</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住房城乡建设部、国家工商总局联合印发的</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建设项目工程总承包合同示范文本</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GF-2011-0216</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）通用条款</a:t>
            </a:r>
            <a:r>
              <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rPr>
              <a:t>14.1</a:t>
            </a:r>
            <a:r>
              <a:rPr lang="zh-CN" altLang="en-US" dirty="0">
                <a:solidFill>
                  <a:schemeClr val="tx2"/>
                </a:solidFill>
                <a:latin typeface="华文楷体" panose="02010600040101010101" pitchFamily="2" charset="-122"/>
                <a:ea typeface="华文楷体" panose="02010600040101010101" pitchFamily="2" charset="-122"/>
                <a:cs typeface="Arial" panose="020B0604020202020204" pitchFamily="34" charset="0"/>
              </a:rPr>
              <a:t>条</a:t>
            </a:r>
            <a:endParaRPr lang="en-US" altLang="zh-CN" dirty="0">
              <a:solidFill>
                <a:schemeClr val="tx2"/>
              </a:solidFill>
              <a:latin typeface="华文楷体" panose="02010600040101010101" pitchFamily="2" charset="-122"/>
              <a:ea typeface="华文楷体" panose="02010600040101010101" pitchFamily="2"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endParaRPr lang="en-US" altLang="zh-CN" sz="2400" dirty="0">
              <a:solidFill>
                <a:schemeClr val="tx2"/>
              </a:solidFill>
              <a:latin typeface="方正粗圆简体" panose="03000509000000000000" charset="-122"/>
              <a:ea typeface="方正粗圆简体" panose="03000509000000000000" charset="-122"/>
              <a:cs typeface="Arial" panose="020B0604020202020204" pitchFamily="34" charset="0"/>
            </a:endParaRPr>
          </a:p>
        </p:txBody>
      </p:sp>
    </p:spTree>
    <p:extLst>
      <p:ext uri="{BB962C8B-B14F-4D97-AF65-F5344CB8AC3E}">
        <p14:creationId xmlns:p14="http://schemas.microsoft.com/office/powerpoint/2010/main" val="38218329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41</a:t>
            </a:fld>
            <a:endParaRPr lang="zh-CN" altLang="en-US"/>
          </a:p>
        </p:txBody>
      </p:sp>
      <p:sp>
        <p:nvSpPr>
          <p:cNvPr id="9" name="TextBox 1"/>
          <p:cNvSpPr txBox="1"/>
          <p:nvPr/>
        </p:nvSpPr>
        <p:spPr>
          <a:xfrm>
            <a:off x="3503712" y="1052736"/>
            <a:ext cx="6314008" cy="523220"/>
          </a:xfrm>
          <a:prstGeom prst="rect">
            <a:avLst/>
          </a:prstGeom>
          <a:noFill/>
        </p:spPr>
        <p:txBody>
          <a:bodyPr wrap="square" rtlCol="0">
            <a:spAutoFit/>
          </a:bodyPr>
          <a:lstStyle/>
          <a:p>
            <a:pPr eaLnBrk="1" latinLnBrk="0" hangingPunct="1">
              <a:spcAft>
                <a:spcPts val="1200"/>
              </a:spcAft>
            </a:pPr>
            <a:r>
              <a:rPr lang="zh-CN" altLang="en-US" sz="2800" dirty="0">
                <a:solidFill>
                  <a:schemeClr val="tx1"/>
                </a:solidFill>
                <a:latin typeface="隶书" panose="02010509060101010101" pitchFamily="49" charset="-122"/>
                <a:ea typeface="隶书" panose="02010509060101010101" pitchFamily="49" charset="-122"/>
                <a:cs typeface="Arial" panose="020B0604020202020204" pitchFamily="34" charset="0"/>
              </a:rPr>
              <a:t>合同计价模式的选择（供参考）</a:t>
            </a:r>
          </a:p>
        </p:txBody>
      </p:sp>
      <p:graphicFrame>
        <p:nvGraphicFramePr>
          <p:cNvPr id="5" name="表格 4"/>
          <p:cNvGraphicFramePr>
            <a:graphicFrameLocks noGrp="1"/>
          </p:cNvGraphicFramePr>
          <p:nvPr>
            <p:extLst/>
          </p:nvPr>
        </p:nvGraphicFramePr>
        <p:xfrm>
          <a:off x="781200" y="1781527"/>
          <a:ext cx="10801200" cy="3197786"/>
        </p:xfrm>
        <a:graphic>
          <a:graphicData uri="http://schemas.openxmlformats.org/drawingml/2006/table">
            <a:tbl>
              <a:tblPr firstRow="1" bandRow="1">
                <a:tableStyleId>{5C22544A-7EE6-4342-B048-85BDC9FD1C3A}</a:tableStyleId>
              </a:tblPr>
              <a:tblGrid>
                <a:gridCol w="2146448">
                  <a:extLst>
                    <a:ext uri="{9D8B030D-6E8A-4147-A177-3AD203B41FA5}">
                      <a16:colId xmlns:a16="http://schemas.microsoft.com/office/drawing/2014/main" val="20000"/>
                    </a:ext>
                  </a:extLst>
                </a:gridCol>
                <a:gridCol w="5472608">
                  <a:extLst>
                    <a:ext uri="{9D8B030D-6E8A-4147-A177-3AD203B41FA5}">
                      <a16:colId xmlns:a16="http://schemas.microsoft.com/office/drawing/2014/main" val="20001"/>
                    </a:ext>
                  </a:extLst>
                </a:gridCol>
                <a:gridCol w="1656184">
                  <a:extLst>
                    <a:ext uri="{9D8B030D-6E8A-4147-A177-3AD203B41FA5}">
                      <a16:colId xmlns:a16="http://schemas.microsoft.com/office/drawing/2014/main" val="20002"/>
                    </a:ext>
                  </a:extLst>
                </a:gridCol>
                <a:gridCol w="1525960">
                  <a:extLst>
                    <a:ext uri="{9D8B030D-6E8A-4147-A177-3AD203B41FA5}">
                      <a16:colId xmlns:a16="http://schemas.microsoft.com/office/drawing/2014/main" val="20003"/>
                    </a:ext>
                  </a:extLst>
                </a:gridCol>
              </a:tblGrid>
              <a:tr h="567353">
                <a:tc rowSpan="2">
                  <a:txBody>
                    <a:bodyPr/>
                    <a:lstStyle/>
                    <a:p>
                      <a:pPr algn="ctr"/>
                      <a:r>
                        <a:rPr lang="zh-CN" altLang="en-US" sz="2400" b="0" dirty="0">
                          <a:ln>
                            <a:noFill/>
                          </a:ln>
                          <a:latin typeface="华文新魏" pitchFamily="2" charset="-122"/>
                          <a:ea typeface="华文新魏" pitchFamily="2" charset="-122"/>
                        </a:rPr>
                        <a:t>招标阶段</a:t>
                      </a:r>
                    </a:p>
                  </a:txBody>
                  <a:tcPr anchor="ctr"/>
                </a:tc>
                <a:tc rowSpan="2">
                  <a:txBody>
                    <a:bodyPr/>
                    <a:lstStyle/>
                    <a:p>
                      <a:pPr algn="ctr"/>
                      <a:r>
                        <a:rPr lang="zh-CN" altLang="en-US" sz="2400" b="0" dirty="0">
                          <a:ln>
                            <a:noFill/>
                          </a:ln>
                          <a:latin typeface="华文新魏" pitchFamily="2" charset="-122"/>
                          <a:ea typeface="华文新魏" pitchFamily="2" charset="-122"/>
                        </a:rPr>
                        <a:t>实施内容</a:t>
                      </a:r>
                    </a:p>
                  </a:txBody>
                  <a:tcPr anchor="ctr">
                    <a:lnR w="6350" cap="flat" cmpd="sng" algn="ctr">
                      <a:solidFill>
                        <a:schemeClr val="bg1"/>
                      </a:solidFill>
                      <a:prstDash val="solid"/>
                      <a:round/>
                      <a:headEnd type="none" w="med" len="med"/>
                      <a:tailEnd type="none" w="med" len="med"/>
                    </a:lnR>
                  </a:tcPr>
                </a:tc>
                <a:tc gridSpan="2">
                  <a:txBody>
                    <a:bodyPr/>
                    <a:lstStyle/>
                    <a:p>
                      <a:pPr marL="0" marR="0" indent="0" algn="ctr" defTabSz="1218565" rtl="0" eaLnBrk="1" fontAlgn="auto" latinLnBrk="0" hangingPunct="1">
                        <a:lnSpc>
                          <a:spcPct val="100000"/>
                        </a:lnSpc>
                        <a:spcBef>
                          <a:spcPts val="0"/>
                        </a:spcBef>
                        <a:spcAft>
                          <a:spcPts val="0"/>
                        </a:spcAft>
                        <a:buClrTx/>
                        <a:buSzTx/>
                        <a:buFontTx/>
                        <a:buNone/>
                        <a:tabLst/>
                        <a:defRPr/>
                      </a:pPr>
                      <a:r>
                        <a:rPr lang="zh-CN" altLang="en-US" sz="2400" b="0" dirty="0">
                          <a:ln>
                            <a:noFill/>
                          </a:ln>
                          <a:latin typeface="华文新魏" pitchFamily="2" charset="-122"/>
                          <a:ea typeface="华文新魏" pitchFamily="2" charset="-122"/>
                        </a:rPr>
                        <a:t>合同模式选择</a:t>
                      </a:r>
                    </a:p>
                  </a:txBody>
                  <a:tcPr anchor="ctr">
                    <a:lnL w="6350" cap="flat" cmpd="sng" algn="ctr">
                      <a:solidFill>
                        <a:schemeClr val="bg1"/>
                      </a:solidFill>
                      <a:prstDash val="solid"/>
                      <a:round/>
                      <a:headEnd type="none" w="med" len="med"/>
                      <a:tailEnd type="none" w="med" len="med"/>
                    </a:lnL>
                    <a:lnB w="6350" cap="flat" cmpd="sng" algn="ctr">
                      <a:solidFill>
                        <a:schemeClr val="bg1"/>
                      </a:solidFill>
                      <a:prstDash val="solid"/>
                      <a:round/>
                      <a:headEnd type="none" w="med" len="med"/>
                      <a:tailEnd type="none" w="med" len="med"/>
                    </a:lnB>
                  </a:tcPr>
                </a:tc>
                <a:tc hMerge="1">
                  <a:txBody>
                    <a:bodyPr/>
                    <a:lstStyle/>
                    <a:p>
                      <a:pPr marL="0" marR="0" indent="0" algn="ctr" defTabSz="1218565" rtl="0" eaLnBrk="1" fontAlgn="auto" latinLnBrk="0" hangingPunct="1">
                        <a:lnSpc>
                          <a:spcPct val="100000"/>
                        </a:lnSpc>
                        <a:spcBef>
                          <a:spcPts val="0"/>
                        </a:spcBef>
                        <a:spcAft>
                          <a:spcPts val="0"/>
                        </a:spcAft>
                        <a:buClrTx/>
                        <a:buSzTx/>
                        <a:buFontTx/>
                        <a:buNone/>
                        <a:tabLst/>
                        <a:defRPr/>
                      </a:pPr>
                      <a:endParaRPr lang="zh-CN" altLang="en-US" sz="2400" dirty="0">
                        <a:latin typeface="华文新魏" pitchFamily="2" charset="-122"/>
                        <a:ea typeface="华文新魏" pitchFamily="2" charset="-122"/>
                      </a:endParaRPr>
                    </a:p>
                  </a:txBody>
                  <a:tcPr/>
                </a:tc>
                <a:extLst>
                  <a:ext uri="{0D108BD9-81ED-4DB2-BD59-A6C34878D82A}">
                    <a16:rowId xmlns:a16="http://schemas.microsoft.com/office/drawing/2014/main" val="10000"/>
                  </a:ext>
                </a:extLst>
              </a:tr>
              <a:tr h="622920">
                <a:tc vMerge="1">
                  <a:txBody>
                    <a:bodyPr/>
                    <a:lstStyle/>
                    <a:p>
                      <a:endParaRPr lang="zh-CN" altLang="en-US"/>
                    </a:p>
                  </a:txBody>
                  <a:tcPr/>
                </a:tc>
                <a:tc vMerge="1">
                  <a:txBody>
                    <a:bodyPr/>
                    <a:lstStyle/>
                    <a:p>
                      <a:endParaRPr lang="zh-CN" altLang="en-US"/>
                    </a:p>
                  </a:txBody>
                  <a:tcPr/>
                </a:tc>
                <a:tc>
                  <a:txBody>
                    <a:bodyPr/>
                    <a:lstStyle/>
                    <a:p>
                      <a:pPr marL="0" marR="0" indent="0" algn="ctr" defTabSz="1218565" rtl="0" eaLnBrk="1" fontAlgn="auto" latinLnBrk="0" hangingPunct="1">
                        <a:lnSpc>
                          <a:spcPct val="100000"/>
                        </a:lnSpc>
                        <a:spcBef>
                          <a:spcPts val="0"/>
                        </a:spcBef>
                        <a:spcAft>
                          <a:spcPts val="0"/>
                        </a:spcAft>
                        <a:buClrTx/>
                        <a:buSzTx/>
                        <a:buFontTx/>
                        <a:buNone/>
                        <a:tabLst/>
                        <a:defRPr/>
                      </a:pPr>
                      <a:r>
                        <a:rPr lang="zh-CN" altLang="en-US" sz="2400" b="0" kern="1200" dirty="0">
                          <a:ln w="6350">
                            <a:noFill/>
                          </a:ln>
                          <a:solidFill>
                            <a:schemeClr val="lt1"/>
                          </a:solidFill>
                          <a:latin typeface="华文新魏" pitchFamily="2" charset="-122"/>
                          <a:ea typeface="华文新魏" pitchFamily="2" charset="-122"/>
                          <a:cs typeface="+mn-cs"/>
                        </a:rPr>
                        <a:t>固定总价</a:t>
                      </a:r>
                    </a:p>
                  </a:txBody>
                  <a:tcPr anchor="ctr">
                    <a:lnL w="6350" cap="flat" cmpd="sng" algn="ctr">
                      <a:solidFill>
                        <a:schemeClr val="bg1"/>
                      </a:solidFill>
                      <a:prstDash val="solid"/>
                      <a:round/>
                      <a:headEnd type="none" w="med" len="med"/>
                      <a:tailEnd type="none" w="med" len="med"/>
                    </a:lnL>
                    <a:lnT w="63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indent="0" algn="ctr" defTabSz="1218565" rtl="0" eaLnBrk="1" fontAlgn="auto" latinLnBrk="0" hangingPunct="1">
                        <a:lnSpc>
                          <a:spcPct val="100000"/>
                        </a:lnSpc>
                        <a:spcBef>
                          <a:spcPts val="0"/>
                        </a:spcBef>
                        <a:spcAft>
                          <a:spcPts val="0"/>
                        </a:spcAft>
                        <a:buClrTx/>
                        <a:buSzTx/>
                        <a:buFontTx/>
                        <a:buNone/>
                        <a:tabLst/>
                        <a:defRPr/>
                      </a:pPr>
                      <a:r>
                        <a:rPr lang="zh-CN" altLang="en-US" sz="2400" b="0" kern="1200" dirty="0">
                          <a:ln w="6350">
                            <a:noFill/>
                          </a:ln>
                          <a:solidFill>
                            <a:schemeClr val="lt1"/>
                          </a:solidFill>
                          <a:latin typeface="华文新魏" pitchFamily="2" charset="-122"/>
                          <a:ea typeface="华文新魏" pitchFamily="2" charset="-122"/>
                          <a:cs typeface="+mn-cs"/>
                        </a:rPr>
                        <a:t>下浮率</a:t>
                      </a:r>
                    </a:p>
                  </a:txBody>
                  <a:tcPr anchor="ctr">
                    <a:lnT w="63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004"/>
                  </a:ext>
                </a:extLst>
              </a:tr>
              <a:tr h="639361">
                <a:tc>
                  <a:txBody>
                    <a:bodyPr/>
                    <a:lstStyle/>
                    <a:p>
                      <a:pPr algn="l"/>
                      <a:r>
                        <a:rPr lang="zh-CN" altLang="en-US" sz="2000" dirty="0">
                          <a:ln>
                            <a:noFill/>
                          </a:ln>
                          <a:solidFill>
                            <a:schemeClr val="bg1"/>
                          </a:solidFill>
                          <a:latin typeface="华文新魏" pitchFamily="2" charset="-122"/>
                          <a:ea typeface="华文新魏" pitchFamily="2" charset="-122"/>
                        </a:rPr>
                        <a:t>方案阶段</a:t>
                      </a:r>
                    </a:p>
                  </a:txBody>
                  <a:tcPr anchor="ctr">
                    <a:solidFill>
                      <a:schemeClr val="accent1"/>
                    </a:solidFill>
                  </a:tcPr>
                </a:tc>
                <a:tc>
                  <a:txBody>
                    <a:bodyPr/>
                    <a:lstStyle/>
                    <a:p>
                      <a:pPr>
                        <a:buFont typeface="Wingdings" pitchFamily="2" charset="2"/>
                        <a:buNone/>
                      </a:pPr>
                      <a:r>
                        <a:rPr lang="zh-CN" altLang="en-US" sz="1800" kern="1200" dirty="0">
                          <a:ln>
                            <a:noFill/>
                          </a:ln>
                          <a:solidFill>
                            <a:schemeClr val="tx1"/>
                          </a:solidFill>
                          <a:latin typeface="微软雅黑" pitchFamily="34" charset="-122"/>
                          <a:ea typeface="微软雅黑" pitchFamily="34" charset="-122"/>
                          <a:cs typeface="+mn-cs"/>
                        </a:rPr>
                        <a:t>设计（</a:t>
                      </a:r>
                      <a:r>
                        <a:rPr lang="zh-CN" altLang="en-US" sz="1800" kern="1200" dirty="0">
                          <a:ln>
                            <a:noFill/>
                          </a:ln>
                          <a:solidFill>
                            <a:srgbClr val="FF0000"/>
                          </a:solidFill>
                          <a:latin typeface="微软雅黑" pitchFamily="34" charset="-122"/>
                          <a:ea typeface="微软雅黑" pitchFamily="34" charset="-122"/>
                          <a:cs typeface="+mn-cs"/>
                        </a:rPr>
                        <a:t>方案</a:t>
                      </a:r>
                      <a:r>
                        <a:rPr lang="en-US" altLang="zh-CN" sz="1800" kern="1200" dirty="0">
                          <a:ln>
                            <a:noFill/>
                          </a:ln>
                          <a:solidFill>
                            <a:schemeClr val="tx1"/>
                          </a:solidFill>
                          <a:latin typeface="微软雅黑" pitchFamily="34" charset="-122"/>
                          <a:ea typeface="微软雅黑" pitchFamily="34" charset="-122"/>
                          <a:cs typeface="+mn-cs"/>
                        </a:rPr>
                        <a:t>+</a:t>
                      </a:r>
                      <a:r>
                        <a:rPr lang="zh-CN" altLang="en-US" sz="1800" kern="1200" dirty="0">
                          <a:ln>
                            <a:noFill/>
                          </a:ln>
                          <a:solidFill>
                            <a:schemeClr val="tx1"/>
                          </a:solidFill>
                          <a:latin typeface="微软雅黑" pitchFamily="34" charset="-122"/>
                          <a:ea typeface="微软雅黑" pitchFamily="34" charset="-122"/>
                          <a:cs typeface="+mn-cs"/>
                        </a:rPr>
                        <a:t>初步设计</a:t>
                      </a:r>
                      <a:r>
                        <a:rPr lang="en-US" altLang="zh-CN" sz="1800" kern="1200" dirty="0">
                          <a:ln>
                            <a:noFill/>
                          </a:ln>
                          <a:solidFill>
                            <a:schemeClr val="tx1"/>
                          </a:solidFill>
                          <a:latin typeface="微软雅黑" pitchFamily="34" charset="-122"/>
                          <a:ea typeface="微软雅黑" pitchFamily="34" charset="-122"/>
                          <a:cs typeface="+mn-cs"/>
                        </a:rPr>
                        <a:t>+</a:t>
                      </a:r>
                      <a:r>
                        <a:rPr lang="zh-CN" altLang="en-US" sz="1800" kern="1200" dirty="0">
                          <a:ln>
                            <a:noFill/>
                          </a:ln>
                          <a:solidFill>
                            <a:schemeClr val="tx1"/>
                          </a:solidFill>
                          <a:latin typeface="微软雅黑" pitchFamily="34" charset="-122"/>
                          <a:ea typeface="微软雅黑" pitchFamily="34" charset="-122"/>
                          <a:cs typeface="+mn-cs"/>
                        </a:rPr>
                        <a:t>施工图），采购，施工</a:t>
                      </a:r>
                      <a:endParaRPr lang="en-US" altLang="zh-CN" sz="1800" kern="1200" dirty="0">
                        <a:ln>
                          <a:noFill/>
                        </a:ln>
                        <a:solidFill>
                          <a:schemeClr val="tx1"/>
                        </a:solidFill>
                        <a:latin typeface="微软雅黑" pitchFamily="34" charset="-122"/>
                        <a:ea typeface="微软雅黑" pitchFamily="34" charset="-122"/>
                        <a:cs typeface="+mn-cs"/>
                      </a:endParaRPr>
                    </a:p>
                  </a:txBody>
                  <a:tcPr anchor="ctr"/>
                </a:tc>
                <a:tc>
                  <a:txBody>
                    <a:bodyPr/>
                    <a:lstStyle/>
                    <a:p>
                      <a:pPr algn="ctr">
                        <a:buFont typeface="Wingdings" pitchFamily="2" charset="2"/>
                        <a:buNone/>
                      </a:pPr>
                      <a:r>
                        <a:rPr lang="zh-CN" altLang="en-US" sz="2000" kern="1200" dirty="0">
                          <a:ln>
                            <a:noFill/>
                          </a:ln>
                          <a:solidFill>
                            <a:schemeClr val="tx1"/>
                          </a:solidFill>
                          <a:latin typeface="微软雅黑" pitchFamily="34" charset="-122"/>
                          <a:ea typeface="微软雅黑" pitchFamily="34" charset="-122"/>
                          <a:cs typeface="+mn-cs"/>
                        </a:rPr>
                        <a:t>★☆☆</a:t>
                      </a:r>
                      <a:endParaRPr lang="en-US" altLang="zh-CN" sz="2000" kern="1200" dirty="0">
                        <a:ln>
                          <a:noFill/>
                        </a:ln>
                        <a:solidFill>
                          <a:schemeClr val="tx1"/>
                        </a:solidFill>
                        <a:latin typeface="微软雅黑" pitchFamily="34" charset="-122"/>
                        <a:ea typeface="微软雅黑" pitchFamily="34" charset="-122"/>
                        <a:cs typeface="+mn-cs"/>
                      </a:endParaRPr>
                    </a:p>
                  </a:txBody>
                  <a:tcPr anchor="ctr">
                    <a:lnR w="63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tcPr>
                </a:tc>
                <a:tc>
                  <a:txBody>
                    <a:bodyPr/>
                    <a:lstStyle/>
                    <a:p>
                      <a:pPr marL="0" marR="0" indent="0" algn="ctr" defTabSz="1218565" rtl="0" eaLnBrk="1" fontAlgn="auto" latinLnBrk="0" hangingPunct="1">
                        <a:lnSpc>
                          <a:spcPct val="100000"/>
                        </a:lnSpc>
                        <a:spcBef>
                          <a:spcPts val="0"/>
                        </a:spcBef>
                        <a:spcAft>
                          <a:spcPts val="0"/>
                        </a:spcAft>
                        <a:buClrTx/>
                        <a:buSzTx/>
                        <a:buFont typeface="Wingdings" pitchFamily="2" charset="2"/>
                        <a:buNone/>
                        <a:tabLst/>
                        <a:defRPr/>
                      </a:pPr>
                      <a:r>
                        <a:rPr lang="zh-CN" altLang="en-US" sz="1800" kern="1200" dirty="0">
                          <a:ln>
                            <a:noFill/>
                          </a:ln>
                          <a:solidFill>
                            <a:schemeClr val="tx1"/>
                          </a:solidFill>
                          <a:latin typeface="微软雅黑" pitchFamily="34" charset="-122"/>
                          <a:ea typeface="微软雅黑" pitchFamily="34" charset="-122"/>
                          <a:cs typeface="+mn-cs"/>
                        </a:rPr>
                        <a:t>★★★</a:t>
                      </a:r>
                      <a:endParaRPr lang="en-US" altLang="zh-CN" sz="1800" kern="1200" dirty="0">
                        <a:ln>
                          <a:noFill/>
                        </a:ln>
                        <a:solidFill>
                          <a:schemeClr val="tx1"/>
                        </a:solidFill>
                        <a:latin typeface="微软雅黑" pitchFamily="34" charset="-122"/>
                        <a:ea typeface="微软雅黑" pitchFamily="34" charset="-122"/>
                        <a:cs typeface="+mn-cs"/>
                      </a:endParaRPr>
                    </a:p>
                  </a:txBody>
                  <a:tcPr anchor="ctr">
                    <a:lnL w="6350"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0001"/>
                  </a:ext>
                </a:extLst>
              </a:tr>
              <a:tr h="720080">
                <a:tc>
                  <a:txBody>
                    <a:bodyPr/>
                    <a:lstStyle/>
                    <a:p>
                      <a:pPr algn="l"/>
                      <a:r>
                        <a:rPr lang="zh-CN" altLang="en-US" sz="2000" dirty="0">
                          <a:ln>
                            <a:noFill/>
                          </a:ln>
                          <a:solidFill>
                            <a:schemeClr val="bg1"/>
                          </a:solidFill>
                          <a:latin typeface="华文新魏" pitchFamily="2" charset="-122"/>
                          <a:ea typeface="华文新魏" pitchFamily="2" charset="-122"/>
                        </a:rPr>
                        <a:t>初步设计阶段</a:t>
                      </a:r>
                    </a:p>
                  </a:txBody>
                  <a:tcPr anchor="ctr">
                    <a:solidFill>
                      <a:schemeClr val="accent1"/>
                    </a:solidFill>
                  </a:tcPr>
                </a:tc>
                <a:tc>
                  <a:txBody>
                    <a:bodyPr/>
                    <a:lstStyle/>
                    <a:p>
                      <a:pPr marL="0" marR="0" indent="0" algn="l" defTabSz="1218565" rtl="0" eaLnBrk="1" fontAlgn="auto" latinLnBrk="0" hangingPunct="1">
                        <a:lnSpc>
                          <a:spcPct val="100000"/>
                        </a:lnSpc>
                        <a:spcBef>
                          <a:spcPts val="0"/>
                        </a:spcBef>
                        <a:spcAft>
                          <a:spcPts val="0"/>
                        </a:spcAft>
                        <a:buClrTx/>
                        <a:buSzTx/>
                        <a:buFont typeface="Wingdings" pitchFamily="2" charset="2"/>
                        <a:buNone/>
                        <a:tabLst/>
                        <a:defRPr/>
                      </a:pPr>
                      <a:r>
                        <a:rPr lang="zh-CN" altLang="en-US" sz="1800" kern="1200" dirty="0">
                          <a:ln>
                            <a:noFill/>
                          </a:ln>
                          <a:solidFill>
                            <a:schemeClr val="tx1"/>
                          </a:solidFill>
                          <a:latin typeface="微软雅黑" pitchFamily="34" charset="-122"/>
                          <a:ea typeface="微软雅黑" pitchFamily="34" charset="-122"/>
                          <a:cs typeface="+mn-cs"/>
                        </a:rPr>
                        <a:t>设计（</a:t>
                      </a:r>
                      <a:r>
                        <a:rPr lang="zh-CN" altLang="en-US" sz="1800" kern="1200" dirty="0">
                          <a:ln>
                            <a:noFill/>
                          </a:ln>
                          <a:solidFill>
                            <a:srgbClr val="FF0000"/>
                          </a:solidFill>
                          <a:latin typeface="微软雅黑" pitchFamily="34" charset="-122"/>
                          <a:ea typeface="微软雅黑" pitchFamily="34" charset="-122"/>
                          <a:cs typeface="+mn-cs"/>
                        </a:rPr>
                        <a:t>方案优化</a:t>
                      </a:r>
                      <a:r>
                        <a:rPr lang="en-US" altLang="zh-CN" sz="1800" kern="1200" dirty="0">
                          <a:ln>
                            <a:noFill/>
                          </a:ln>
                          <a:solidFill>
                            <a:schemeClr val="tx1"/>
                          </a:solidFill>
                          <a:latin typeface="微软雅黑" pitchFamily="34" charset="-122"/>
                          <a:ea typeface="微软雅黑" pitchFamily="34" charset="-122"/>
                          <a:cs typeface="+mn-cs"/>
                        </a:rPr>
                        <a:t>+</a:t>
                      </a:r>
                      <a:r>
                        <a:rPr lang="zh-CN" altLang="en-US" sz="1800" kern="1200" dirty="0">
                          <a:ln>
                            <a:noFill/>
                          </a:ln>
                          <a:solidFill>
                            <a:srgbClr val="FF0000"/>
                          </a:solidFill>
                          <a:latin typeface="微软雅黑" pitchFamily="34" charset="-122"/>
                          <a:ea typeface="微软雅黑" pitchFamily="34" charset="-122"/>
                          <a:cs typeface="+mn-cs"/>
                        </a:rPr>
                        <a:t>初步设计</a:t>
                      </a:r>
                      <a:r>
                        <a:rPr lang="en-US" altLang="zh-CN" sz="1800" kern="1200" dirty="0">
                          <a:ln>
                            <a:noFill/>
                          </a:ln>
                          <a:solidFill>
                            <a:schemeClr val="tx1"/>
                          </a:solidFill>
                          <a:latin typeface="微软雅黑" pitchFamily="34" charset="-122"/>
                          <a:ea typeface="微软雅黑" pitchFamily="34" charset="-122"/>
                          <a:cs typeface="+mn-cs"/>
                        </a:rPr>
                        <a:t>+</a:t>
                      </a:r>
                      <a:r>
                        <a:rPr lang="zh-CN" altLang="en-US" sz="1800" kern="1200" dirty="0">
                          <a:ln>
                            <a:noFill/>
                          </a:ln>
                          <a:solidFill>
                            <a:schemeClr val="tx1"/>
                          </a:solidFill>
                          <a:latin typeface="微软雅黑" pitchFamily="34" charset="-122"/>
                          <a:ea typeface="微软雅黑" pitchFamily="34" charset="-122"/>
                          <a:cs typeface="+mn-cs"/>
                        </a:rPr>
                        <a:t>施工图），采购，施工</a:t>
                      </a:r>
                      <a:endParaRPr lang="en-US" altLang="zh-CN" sz="1800" kern="1200" dirty="0">
                        <a:ln>
                          <a:noFill/>
                        </a:ln>
                        <a:solidFill>
                          <a:schemeClr val="tx1"/>
                        </a:solidFill>
                        <a:latin typeface="微软雅黑" pitchFamily="34" charset="-122"/>
                        <a:ea typeface="微软雅黑" pitchFamily="34" charset="-122"/>
                        <a:cs typeface="+mn-cs"/>
                      </a:endParaRPr>
                    </a:p>
                  </a:txBody>
                  <a:tcPr anchor="ctr"/>
                </a:tc>
                <a:tc>
                  <a:txBody>
                    <a:bodyPr/>
                    <a:lstStyle/>
                    <a:p>
                      <a:pPr algn="ctr">
                        <a:buFont typeface="Wingdings" pitchFamily="2" charset="2"/>
                        <a:buNone/>
                      </a:pPr>
                      <a:r>
                        <a:rPr lang="zh-CN" altLang="en-US" sz="1800" kern="1200" dirty="0">
                          <a:ln>
                            <a:noFill/>
                          </a:ln>
                          <a:solidFill>
                            <a:schemeClr val="tx1"/>
                          </a:solidFill>
                          <a:latin typeface="微软雅黑" pitchFamily="34" charset="-122"/>
                          <a:ea typeface="微软雅黑" pitchFamily="34" charset="-122"/>
                          <a:cs typeface="+mn-cs"/>
                        </a:rPr>
                        <a:t>★★☆</a:t>
                      </a:r>
                      <a:endParaRPr lang="en-US" altLang="zh-CN" sz="1800" kern="1200" dirty="0">
                        <a:ln>
                          <a:noFill/>
                        </a:ln>
                        <a:solidFill>
                          <a:schemeClr val="tx1"/>
                        </a:solidFill>
                        <a:latin typeface="微软雅黑" pitchFamily="34" charset="-122"/>
                        <a:ea typeface="微软雅黑" pitchFamily="34" charset="-122"/>
                        <a:cs typeface="+mn-cs"/>
                      </a:endParaRPr>
                    </a:p>
                  </a:txBody>
                  <a:tcPr anchor="ctr">
                    <a:lnR w="6350" cap="flat" cmpd="sng" algn="ctr">
                      <a:solidFill>
                        <a:schemeClr val="bg1"/>
                      </a:solidFill>
                      <a:prstDash val="solid"/>
                      <a:round/>
                      <a:headEnd type="none" w="med" len="med"/>
                      <a:tailEnd type="none" w="med" len="med"/>
                    </a:lnR>
                  </a:tcPr>
                </a:tc>
                <a:tc>
                  <a:txBody>
                    <a:bodyPr/>
                    <a:lstStyle/>
                    <a:p>
                      <a:pPr marL="0" marR="0" indent="0" algn="ctr" defTabSz="1218565" rtl="0" eaLnBrk="1" fontAlgn="auto" latinLnBrk="0" hangingPunct="1">
                        <a:lnSpc>
                          <a:spcPct val="100000"/>
                        </a:lnSpc>
                        <a:spcBef>
                          <a:spcPts val="0"/>
                        </a:spcBef>
                        <a:spcAft>
                          <a:spcPts val="0"/>
                        </a:spcAft>
                        <a:buClrTx/>
                        <a:buSzTx/>
                        <a:buFont typeface="Wingdings" pitchFamily="2" charset="2"/>
                        <a:buNone/>
                        <a:tabLst/>
                        <a:defRPr/>
                      </a:pPr>
                      <a:r>
                        <a:rPr lang="zh-CN" altLang="en-US" sz="1800" kern="1200" dirty="0">
                          <a:ln>
                            <a:noFill/>
                          </a:ln>
                          <a:solidFill>
                            <a:schemeClr val="tx1"/>
                          </a:solidFill>
                          <a:latin typeface="微软雅黑" pitchFamily="34" charset="-122"/>
                          <a:ea typeface="微软雅黑" pitchFamily="34" charset="-122"/>
                          <a:cs typeface="+mn-cs"/>
                        </a:rPr>
                        <a:t>★★★</a:t>
                      </a:r>
                      <a:endParaRPr lang="en-US" altLang="zh-CN" sz="1800" kern="1200" dirty="0">
                        <a:ln>
                          <a:noFill/>
                        </a:ln>
                        <a:solidFill>
                          <a:schemeClr val="tx1"/>
                        </a:solidFill>
                        <a:latin typeface="微软雅黑" pitchFamily="34" charset="-122"/>
                        <a:ea typeface="微软雅黑" pitchFamily="34" charset="-122"/>
                        <a:cs typeface="+mn-cs"/>
                      </a:endParaRPr>
                    </a:p>
                  </a:txBody>
                  <a:tcPr anchor="ctr">
                    <a:lnL w="63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2"/>
                  </a:ext>
                </a:extLst>
              </a:tr>
              <a:tr h="648072">
                <a:tc>
                  <a:txBody>
                    <a:bodyPr/>
                    <a:lstStyle/>
                    <a:p>
                      <a:pPr algn="l"/>
                      <a:r>
                        <a:rPr lang="zh-CN" altLang="en-US" sz="2000" dirty="0">
                          <a:ln>
                            <a:noFill/>
                          </a:ln>
                          <a:solidFill>
                            <a:schemeClr val="bg1"/>
                          </a:solidFill>
                          <a:latin typeface="华文新魏" pitchFamily="2" charset="-122"/>
                          <a:ea typeface="华文新魏" pitchFamily="2" charset="-122"/>
                        </a:rPr>
                        <a:t>施工图阶段</a:t>
                      </a:r>
                    </a:p>
                  </a:txBody>
                  <a:tcPr anchor="ctr">
                    <a:solidFill>
                      <a:schemeClr val="accent1"/>
                    </a:solidFill>
                  </a:tcPr>
                </a:tc>
                <a:tc>
                  <a:txBody>
                    <a:bodyPr/>
                    <a:lstStyle/>
                    <a:p>
                      <a:pPr marL="0" marR="0" indent="0" algn="l" defTabSz="1218565" rtl="0" eaLnBrk="1" fontAlgn="auto" latinLnBrk="0" hangingPunct="1">
                        <a:lnSpc>
                          <a:spcPct val="100000"/>
                        </a:lnSpc>
                        <a:spcBef>
                          <a:spcPts val="0"/>
                        </a:spcBef>
                        <a:spcAft>
                          <a:spcPts val="0"/>
                        </a:spcAft>
                        <a:buClrTx/>
                        <a:buSzTx/>
                        <a:buFont typeface="Wingdings" pitchFamily="2" charset="2"/>
                        <a:buNone/>
                        <a:tabLst/>
                        <a:defRPr/>
                      </a:pPr>
                      <a:r>
                        <a:rPr lang="zh-CN" altLang="en-US" sz="1800" kern="1200" dirty="0">
                          <a:ln>
                            <a:noFill/>
                          </a:ln>
                          <a:solidFill>
                            <a:schemeClr val="tx1"/>
                          </a:solidFill>
                          <a:latin typeface="微软雅黑" pitchFamily="34" charset="-122"/>
                          <a:ea typeface="微软雅黑" pitchFamily="34" charset="-122"/>
                          <a:cs typeface="+mn-cs"/>
                        </a:rPr>
                        <a:t>设计（</a:t>
                      </a:r>
                      <a:r>
                        <a:rPr lang="zh-CN" altLang="en-US" sz="1800" kern="1200" dirty="0">
                          <a:ln>
                            <a:noFill/>
                          </a:ln>
                          <a:solidFill>
                            <a:srgbClr val="FF0000"/>
                          </a:solidFill>
                          <a:latin typeface="微软雅黑" pitchFamily="34" charset="-122"/>
                          <a:ea typeface="微软雅黑" pitchFamily="34" charset="-122"/>
                          <a:cs typeface="+mn-cs"/>
                        </a:rPr>
                        <a:t>初步设计优化</a:t>
                      </a:r>
                      <a:r>
                        <a:rPr lang="en-US" altLang="zh-CN" sz="1800" kern="1200" dirty="0">
                          <a:ln>
                            <a:noFill/>
                          </a:ln>
                          <a:solidFill>
                            <a:schemeClr val="tx1"/>
                          </a:solidFill>
                          <a:latin typeface="微软雅黑" pitchFamily="34" charset="-122"/>
                          <a:ea typeface="微软雅黑" pitchFamily="34" charset="-122"/>
                          <a:cs typeface="+mn-cs"/>
                        </a:rPr>
                        <a:t>+</a:t>
                      </a:r>
                      <a:r>
                        <a:rPr lang="zh-CN" altLang="en-US" sz="1800" kern="1200" dirty="0">
                          <a:ln>
                            <a:noFill/>
                          </a:ln>
                          <a:solidFill>
                            <a:schemeClr val="tx1"/>
                          </a:solidFill>
                          <a:latin typeface="微软雅黑" pitchFamily="34" charset="-122"/>
                          <a:ea typeface="微软雅黑" pitchFamily="34" charset="-122"/>
                          <a:cs typeface="+mn-cs"/>
                        </a:rPr>
                        <a:t>施工图），采购，施工</a:t>
                      </a:r>
                      <a:endParaRPr lang="en-US" altLang="zh-CN" sz="1800" kern="1200" dirty="0">
                        <a:ln>
                          <a:noFill/>
                        </a:ln>
                        <a:solidFill>
                          <a:schemeClr val="tx1"/>
                        </a:solidFill>
                        <a:latin typeface="微软雅黑" pitchFamily="34" charset="-122"/>
                        <a:ea typeface="微软雅黑" pitchFamily="34" charset="-122"/>
                        <a:cs typeface="+mn-cs"/>
                      </a:endParaRPr>
                    </a:p>
                  </a:txBody>
                  <a:tcPr anchor="ctr"/>
                </a:tc>
                <a:tc>
                  <a:txBody>
                    <a:bodyPr/>
                    <a:lstStyle/>
                    <a:p>
                      <a:pPr marL="0" marR="0" indent="0" algn="ctr" defTabSz="1218565" rtl="0" eaLnBrk="1" fontAlgn="auto" latinLnBrk="0" hangingPunct="1">
                        <a:lnSpc>
                          <a:spcPct val="100000"/>
                        </a:lnSpc>
                        <a:spcBef>
                          <a:spcPts val="0"/>
                        </a:spcBef>
                        <a:spcAft>
                          <a:spcPts val="0"/>
                        </a:spcAft>
                        <a:buClrTx/>
                        <a:buSzTx/>
                        <a:buFont typeface="Wingdings" pitchFamily="2" charset="2"/>
                        <a:buNone/>
                        <a:tabLst/>
                        <a:defRPr/>
                      </a:pPr>
                      <a:r>
                        <a:rPr lang="zh-CN" altLang="en-US" sz="1800" kern="1200" dirty="0">
                          <a:ln>
                            <a:noFill/>
                          </a:ln>
                          <a:solidFill>
                            <a:schemeClr val="tx1"/>
                          </a:solidFill>
                          <a:latin typeface="微软雅黑" pitchFamily="34" charset="-122"/>
                          <a:ea typeface="微软雅黑" pitchFamily="34" charset="-122"/>
                          <a:cs typeface="+mn-cs"/>
                        </a:rPr>
                        <a:t>★★★</a:t>
                      </a:r>
                      <a:endParaRPr lang="en-US" altLang="zh-CN" sz="1800" kern="1200" dirty="0">
                        <a:ln>
                          <a:noFill/>
                        </a:ln>
                        <a:solidFill>
                          <a:schemeClr val="tx1"/>
                        </a:solidFill>
                        <a:latin typeface="微软雅黑" pitchFamily="34" charset="-122"/>
                        <a:ea typeface="微软雅黑" pitchFamily="34" charset="-122"/>
                        <a:cs typeface="+mn-cs"/>
                      </a:endParaRPr>
                    </a:p>
                  </a:txBody>
                  <a:tcPr anchor="ctr">
                    <a:lnR w="6350" cap="flat" cmpd="sng" algn="ctr">
                      <a:solidFill>
                        <a:schemeClr val="bg1"/>
                      </a:solidFill>
                      <a:prstDash val="solid"/>
                      <a:round/>
                      <a:headEnd type="none" w="med" len="med"/>
                      <a:tailEnd type="none" w="med" len="med"/>
                    </a:lnR>
                  </a:tcPr>
                </a:tc>
                <a:tc>
                  <a:txBody>
                    <a:bodyPr/>
                    <a:lstStyle/>
                    <a:p>
                      <a:pPr algn="ctr">
                        <a:buFont typeface="Wingdings" pitchFamily="2" charset="2"/>
                        <a:buNone/>
                      </a:pPr>
                      <a:r>
                        <a:rPr lang="zh-CN" altLang="en-US" sz="1800" kern="1200" dirty="0">
                          <a:ln>
                            <a:noFill/>
                          </a:ln>
                          <a:solidFill>
                            <a:schemeClr val="tx1"/>
                          </a:solidFill>
                          <a:latin typeface="微软雅黑" pitchFamily="34" charset="-122"/>
                          <a:ea typeface="微软雅黑" pitchFamily="34" charset="-122"/>
                          <a:cs typeface="+mn-cs"/>
                        </a:rPr>
                        <a:t>★☆☆</a:t>
                      </a:r>
                      <a:endParaRPr lang="en-US" altLang="zh-CN" sz="1800" kern="1200" dirty="0">
                        <a:ln>
                          <a:noFill/>
                        </a:ln>
                        <a:solidFill>
                          <a:schemeClr val="tx1"/>
                        </a:solidFill>
                        <a:latin typeface="微软雅黑" pitchFamily="34" charset="-122"/>
                        <a:ea typeface="微软雅黑" pitchFamily="34" charset="-122"/>
                        <a:cs typeface="+mn-cs"/>
                      </a:endParaRPr>
                    </a:p>
                  </a:txBody>
                  <a:tcPr anchor="ctr">
                    <a:lnL w="63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0003"/>
                  </a:ext>
                </a:extLst>
              </a:tr>
            </a:tbl>
          </a:graphicData>
        </a:graphic>
      </p:graphicFrame>
      <p:sp>
        <p:nvSpPr>
          <p:cNvPr id="6" name="TextBox 1"/>
          <p:cNvSpPr txBox="1"/>
          <p:nvPr/>
        </p:nvSpPr>
        <p:spPr>
          <a:xfrm>
            <a:off x="911424" y="5229200"/>
            <a:ext cx="6696744" cy="400110"/>
          </a:xfrm>
          <a:prstGeom prst="rect">
            <a:avLst/>
          </a:prstGeom>
          <a:noFill/>
        </p:spPr>
        <p:txBody>
          <a:bodyPr wrap="square" rtlCol="0">
            <a:spAutoFit/>
          </a:bodyPr>
          <a:lstStyle/>
          <a:p>
            <a:pPr marL="219075" algn="just" eaLnBrk="1" latinLnBrk="0" hangingPunct="1">
              <a:lnSpc>
                <a:spcPct val="125000"/>
              </a:lnSpc>
            </a:pPr>
            <a:r>
              <a:rPr lang="zh-CN" altLang="en-US"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注：标红色部分为</a:t>
            </a:r>
            <a:r>
              <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EPC</a:t>
            </a:r>
            <a:r>
              <a:rPr lang="zh-CN" altLang="en-US"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技术标中建议设计部分评分内容</a:t>
            </a:r>
            <a:endParaRPr lang="en-US" altLang="zh-CN" sz="16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7" name="图片 6"/>
          <p:cNvPicPr>
            <a:picLocks noChangeAspect="1"/>
          </p:cNvPicPr>
          <p:nvPr/>
        </p:nvPicPr>
        <p:blipFill rotWithShape="1">
          <a:blip r:embed="rId3"/>
          <a:srcRect l="7223" t="4021" r="6091" b="261"/>
          <a:stretch/>
        </p:blipFill>
        <p:spPr>
          <a:xfrm>
            <a:off x="9696400" y="5108926"/>
            <a:ext cx="1574263" cy="1040768"/>
          </a:xfrm>
          <a:prstGeom prst="rect">
            <a:avLst/>
          </a:prstGeom>
        </p:spPr>
      </p:pic>
    </p:spTree>
    <p:extLst>
      <p:ext uri="{BB962C8B-B14F-4D97-AF65-F5344CB8AC3E}">
        <p14:creationId xmlns:p14="http://schemas.microsoft.com/office/powerpoint/2010/main" val="1978798418"/>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3352" y="980728"/>
            <a:ext cx="11449272" cy="954107"/>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en-US" altLang="zh-CN" sz="2800" dirty="0">
                <a:latin typeface="方正粗圆简体" panose="03000509000000000000" charset="-122"/>
                <a:ea typeface="方正粗圆简体" panose="03000509000000000000" charset="-122"/>
                <a:cs typeface="Arial" panose="020B0604020202020204" pitchFamily="34" charset="0"/>
              </a:rPr>
              <a:t>《</a:t>
            </a:r>
            <a:r>
              <a:rPr lang="zh-CN" altLang="en-US" sz="2800" dirty="0">
                <a:latin typeface="方正粗圆简体" panose="03000509000000000000" charset="-122"/>
                <a:ea typeface="方正粗圆简体" panose="03000509000000000000" charset="-122"/>
                <a:cs typeface="Arial" panose="020B0604020202020204" pitchFamily="34" charset="0"/>
              </a:rPr>
              <a:t>福建省政府投资的房屋建筑和市政基础设施工程开展工程总承包试点工作方案</a:t>
            </a:r>
            <a:r>
              <a:rPr lang="en-US" altLang="zh-CN" sz="2800" dirty="0">
                <a:latin typeface="方正粗圆简体" panose="03000509000000000000" charset="-122"/>
                <a:ea typeface="方正粗圆简体" panose="03000509000000000000" charset="-122"/>
                <a:cs typeface="Arial" panose="020B0604020202020204" pitchFamily="34" charset="0"/>
              </a:rPr>
              <a:t>》</a:t>
            </a:r>
            <a:endParaRPr lang="zh-CN" altLang="en-US" sz="4000" b="1" dirty="0">
              <a:solidFill>
                <a:schemeClr val="tx1"/>
              </a:solidFill>
              <a:latin typeface="方正粗圆简体" panose="03000509000000000000" charset="-122"/>
              <a:ea typeface="方正粗圆简体" panose="03000509000000000000" charset="-122"/>
              <a:cs typeface="Arial" panose="020B0604020202020204" pitchFamily="34" charset="0"/>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42</a:t>
            </a:fld>
            <a:endParaRPr lang="zh-CN" altLang="en-US"/>
          </a:p>
        </p:txBody>
      </p:sp>
      <p:sp>
        <p:nvSpPr>
          <p:cNvPr id="5" name="TextBox 1"/>
          <p:cNvSpPr txBox="1"/>
          <p:nvPr/>
        </p:nvSpPr>
        <p:spPr>
          <a:xfrm>
            <a:off x="624143" y="2348880"/>
            <a:ext cx="10727690" cy="3808222"/>
          </a:xfrm>
          <a:prstGeom prst="rect">
            <a:avLst/>
          </a:prstGeom>
          <a:noFill/>
        </p:spPr>
        <p:txBody>
          <a:bodyPr wrap="square" rtlCol="0">
            <a:spAutoFit/>
          </a:bodyPr>
          <a:lstStyle/>
          <a:p>
            <a:pPr marL="591820" indent="-372745" algn="just" eaLnBrk="1" latinLnBrk="0" hangingPunct="1">
              <a:lnSpc>
                <a:spcPct val="150000"/>
              </a:lnSpc>
              <a:buFont typeface="Wingdings" panose="05000000000000000000" charset="0"/>
              <a:buChar char="u"/>
            </a:pP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对于政府投资的工程项目，在</a:t>
            </a:r>
            <a:r>
              <a:rPr lang="zh-CN" altLang="en-US" sz="20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可研批复后</a:t>
            </a: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进行工程总承包发包的，宜采用</a:t>
            </a:r>
            <a:r>
              <a:rPr lang="zh-CN" altLang="en-US" sz="20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预算后审方式</a:t>
            </a: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并在招标文件或者发包合同中约定。在</a:t>
            </a:r>
            <a:r>
              <a:rPr lang="zh-CN" altLang="en-US" sz="20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初步设计审批后</a:t>
            </a: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进行工程总承包发包的，宜采用</a:t>
            </a:r>
            <a:r>
              <a:rPr lang="zh-CN" altLang="en-US" sz="20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固定总价合同方式</a:t>
            </a: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591820" indent="-372745" algn="just" eaLnBrk="1" latinLnBrk="0" hangingPunct="1">
              <a:lnSpc>
                <a:spcPct val="150000"/>
              </a:lnSpc>
              <a:spcBef>
                <a:spcPts val="600"/>
              </a:spcBef>
              <a:buFont typeface="Wingdings" panose="05000000000000000000" charset="0"/>
              <a:buChar char="u"/>
            </a:pP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工程总承包评标应采用综合评估法，评审的主要因素包括工程总承包报价、项目管理组织方案、设计方案、设备采购方案、施工计划、工程业绩等。在</a:t>
            </a:r>
            <a:r>
              <a:rPr lang="zh-CN" altLang="en-US" sz="20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可研批复后进行工程总承包招标的项目</a:t>
            </a: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，评分权重侧重于投标设计方案的分析及优化方面；</a:t>
            </a:r>
            <a:r>
              <a:rPr lang="zh-CN" altLang="en-US" sz="20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在初步设计审批后进行工程总承包招标的项目</a:t>
            </a:r>
            <a:r>
              <a:rPr lang="zh-CN" altLang="en-US"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，评分权重兼顾设计方案优化、投标报价、项目管理组织方案及施工计划等方面。</a:t>
            </a:r>
            <a:endParaRPr lang="en-US" altLang="zh-CN" sz="20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2158215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43</a:t>
            </a:fld>
            <a:endParaRPr lang="zh-CN" altLang="en-US"/>
          </a:p>
        </p:txBody>
      </p:sp>
      <p:sp>
        <p:nvSpPr>
          <p:cNvPr id="5" name="TextBox 1"/>
          <p:cNvSpPr txBox="1"/>
          <p:nvPr/>
        </p:nvSpPr>
        <p:spPr>
          <a:xfrm>
            <a:off x="641309" y="1052736"/>
            <a:ext cx="10727690" cy="2169633"/>
          </a:xfrm>
          <a:prstGeom prst="rect">
            <a:avLst/>
          </a:prstGeom>
          <a:noFill/>
        </p:spPr>
        <p:txBody>
          <a:bodyPr wrap="square" rtlCol="0">
            <a:spAutoFit/>
          </a:bodyPr>
          <a:lstStyle/>
          <a:p>
            <a:pPr marL="591820" indent="-372745" algn="just" eaLnBrk="1" latinLnBrk="0" hangingPunct="1">
              <a:lnSpc>
                <a:spcPct val="125000"/>
              </a:lnSpc>
              <a:spcBef>
                <a:spcPts val="600"/>
              </a:spcBef>
              <a:buFont typeface="Wingdings" panose="05000000000000000000" charset="0"/>
              <a:buChar char="u"/>
            </a:pPr>
            <a:r>
              <a:rPr lang="zh-CN" altLang="en-US" sz="22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采用固定总价合同方式的项目</a:t>
            </a: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，招标文件应当约定总价包干范围以及合同价格调整的变更范围、价格调整办法等事项。</a:t>
            </a:r>
            <a:r>
              <a:rPr lang="zh-CN" altLang="en-US" sz="22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采用预算后审方式的项目</a:t>
            </a: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，应当执行</a:t>
            </a:r>
            <a:r>
              <a:rPr lang="zh-CN" altLang="en-US" sz="2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限额设计</a:t>
            </a: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，按照风险共担原则，加强工程项目的总投资、设计内容标准及各个阶段造价的控制，并在招标文件中约定工程预算、结算编制依据、综合单价取值办法和价格调整办法等事项。</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 name="TextBox 1">
            <a:extLst>
              <a:ext uri="{FF2B5EF4-FFF2-40B4-BE49-F238E27FC236}">
                <a16:creationId xmlns:a16="http://schemas.microsoft.com/office/drawing/2014/main" id="{55F2FEA2-F4AA-4EC5-AE66-2AE00A15F314}"/>
              </a:ext>
            </a:extLst>
          </p:cNvPr>
          <p:cNvSpPr txBox="1"/>
          <p:nvPr/>
        </p:nvSpPr>
        <p:spPr>
          <a:xfrm>
            <a:off x="623392" y="3727170"/>
            <a:ext cx="10727690" cy="3170099"/>
          </a:xfrm>
          <a:prstGeom prst="rect">
            <a:avLst/>
          </a:prstGeom>
          <a:noFill/>
        </p:spPr>
        <p:txBody>
          <a:bodyPr wrap="square" rtlCol="0">
            <a:spAutoFit/>
          </a:bodyPr>
          <a:lstStyle/>
          <a:p>
            <a:pPr marL="591820" indent="-372745" algn="just" eaLnBrk="1" latinLnBrk="0" hangingPunct="1">
              <a:lnSpc>
                <a:spcPct val="125000"/>
              </a:lnSpc>
              <a:buFont typeface="Wingdings" panose="05000000000000000000" charset="0"/>
              <a:buChar char="u"/>
            </a:pPr>
            <a:r>
              <a:rPr lang="zh-CN" altLang="en-US"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对于采用固定总价合同的工程总承包项目，在工程结算审核（审计）时，仅审核（审计）其建设的规模、标准及所用的主要材料、设备等是否符合合同条款的要求。对于采用非固定总价合同的国有项目，发展改革、建设、财政部门要探索研究制定相应的项目审批、工程计价依据、工程价款结算等办法，鼓励工程总承包企业通过优化设计和科技创新等手段降低工程造价。</a:t>
            </a:r>
            <a:endPar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219075" algn="just" eaLnBrk="1" latinLnBrk="0" hangingPunct="1">
              <a:lnSpc>
                <a:spcPct val="125000"/>
              </a:lnSpc>
            </a:pPr>
            <a:r>
              <a:rPr lang="en-US" altLang="zh-CN" sz="2200"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sz="2200" dirty="0">
                <a:solidFill>
                  <a:schemeClr val="tx2"/>
                </a:solidFill>
                <a:latin typeface="仿宋" panose="02010609060101010101" pitchFamily="49" charset="-122"/>
                <a:ea typeface="仿宋" panose="02010609060101010101" pitchFamily="49" charset="-122"/>
                <a:cs typeface="Arial" panose="020B0604020202020204" pitchFamily="34" charset="0"/>
              </a:rPr>
              <a:t>——</a:t>
            </a:r>
            <a:r>
              <a:rPr lang="zh-CN" altLang="en-US" sz="2200" dirty="0">
                <a:solidFill>
                  <a:schemeClr val="tx2"/>
                </a:solidFill>
                <a:latin typeface="仿宋" panose="02010609060101010101" pitchFamily="49" charset="-122"/>
                <a:ea typeface="仿宋" panose="02010609060101010101" pitchFamily="49" charset="-122"/>
                <a:cs typeface="Arial" panose="020B0604020202020204" pitchFamily="34" charset="0"/>
                <a:sym typeface="+mn-ea"/>
              </a:rPr>
              <a:t>《关于促进建筑业持续健康发展的意见》（国办发〔2017〕19号）</a:t>
            </a:r>
            <a:endParaRPr lang="en-US" altLang="zh-CN" sz="2200" dirty="0">
              <a:solidFill>
                <a:schemeClr val="tx2"/>
              </a:solidFill>
              <a:latin typeface="仿宋" panose="02010609060101010101" pitchFamily="49" charset="-122"/>
              <a:ea typeface="仿宋" panose="02010609060101010101" pitchFamily="49" charset="-122"/>
              <a:cs typeface="Arial" panose="020B0604020202020204" pitchFamily="34" charset="0"/>
            </a:endParaRPr>
          </a:p>
          <a:p>
            <a:pPr marL="591820" indent="-372745" algn="just" eaLnBrk="1" latinLnBrk="0" hangingPunct="1">
              <a:lnSpc>
                <a:spcPct val="125000"/>
              </a:lnSpc>
              <a:buFont typeface="Wingdings" panose="05000000000000000000" charset="0"/>
              <a:buChar char="u"/>
            </a:pPr>
            <a:endParaRPr lang="en-US" altLang="zh-CN" sz="2400" dirty="0">
              <a:solidFill>
                <a:schemeClr val="tx2"/>
              </a:solidFill>
              <a:latin typeface="方正粗圆简体" panose="03000509000000000000" charset="-122"/>
              <a:ea typeface="方正粗圆简体" panose="03000509000000000000" charset="-122"/>
              <a:cs typeface="Arial" panose="020B0604020202020204" pitchFamily="34" charset="0"/>
            </a:endParaRPr>
          </a:p>
        </p:txBody>
      </p:sp>
    </p:spTree>
    <p:extLst>
      <p:ext uri="{BB962C8B-B14F-4D97-AF65-F5344CB8AC3E}">
        <p14:creationId xmlns:p14="http://schemas.microsoft.com/office/powerpoint/2010/main" val="40358464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44</a:t>
            </a:fld>
            <a:endParaRPr lang="zh-CN" altLang="en-US"/>
          </a:p>
        </p:txBody>
      </p:sp>
      <p:sp>
        <p:nvSpPr>
          <p:cNvPr id="9" name="TextBox 1"/>
          <p:cNvSpPr txBox="1"/>
          <p:nvPr/>
        </p:nvSpPr>
        <p:spPr>
          <a:xfrm>
            <a:off x="2063552" y="1052736"/>
            <a:ext cx="7016447" cy="630942"/>
          </a:xfrm>
          <a:prstGeom prst="rect">
            <a:avLst/>
          </a:prstGeom>
          <a:noFill/>
        </p:spPr>
        <p:txBody>
          <a:bodyPr wrap="square" rtlCol="0">
            <a:spAutoFit/>
          </a:bodyPr>
          <a:lstStyle/>
          <a:p>
            <a:pPr marL="219075" algn="just" eaLnBrk="1" latinLnBrk="0" hangingPunct="1">
              <a:lnSpc>
                <a:spcPct val="125000"/>
              </a:lnSpc>
            </a:pPr>
            <a:r>
              <a:rPr lang="zh-CN" altLang="en-US" sz="2800" b="1" dirty="0">
                <a:solidFill>
                  <a:schemeClr val="accent6">
                    <a:lumMod val="50000"/>
                  </a:schemeClr>
                </a:solidFill>
                <a:latin typeface="隶书" panose="02010509060101010101" pitchFamily="49" charset="-122"/>
                <a:ea typeface="隶书" panose="02010509060101010101" pitchFamily="49" charset="-122"/>
                <a:cs typeface="Arial" panose="020B0604020202020204" pitchFamily="34" charset="0"/>
              </a:rPr>
              <a:t>小知识：</a:t>
            </a:r>
            <a:r>
              <a:rPr lang="zh-CN" altLang="en-US" sz="2800" b="1" dirty="0">
                <a:solidFill>
                  <a:schemeClr val="tx2"/>
                </a:solidFill>
                <a:latin typeface="隶书" panose="02010509060101010101" pitchFamily="49" charset="-122"/>
                <a:ea typeface="隶书" panose="02010509060101010101" pitchFamily="49" charset="-122"/>
                <a:cs typeface="Arial" panose="020B0604020202020204" pitchFamily="34" charset="0"/>
              </a:rPr>
              <a:t>下浮率合同和费率合同的区别</a:t>
            </a:r>
            <a:endParaRPr lang="en-US" altLang="zh-CN" sz="2800" b="1" dirty="0">
              <a:solidFill>
                <a:schemeClr val="tx2"/>
              </a:solidFill>
              <a:latin typeface="隶书" panose="02010509060101010101" pitchFamily="49" charset="-122"/>
              <a:ea typeface="隶书" panose="02010509060101010101" pitchFamily="49" charset="-122"/>
              <a:cs typeface="Arial" panose="020B0604020202020204" pitchFamily="34" charset="0"/>
            </a:endParaRPr>
          </a:p>
        </p:txBody>
      </p:sp>
      <p:pic>
        <p:nvPicPr>
          <p:cNvPr id="5" name="图片 4"/>
          <p:cNvPicPr>
            <a:picLocks noChangeAspect="1"/>
          </p:cNvPicPr>
          <p:nvPr/>
        </p:nvPicPr>
        <p:blipFill rotWithShape="1">
          <a:blip r:embed="rId2" cstate="print">
            <a:clrChange>
              <a:clrFrom>
                <a:srgbClr val="FFFFFF"/>
              </a:clrFrom>
              <a:clrTo>
                <a:srgbClr val="FFFFFF">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l="4438" r="15676" b="4958"/>
          <a:stretch/>
        </p:blipFill>
        <p:spPr>
          <a:xfrm>
            <a:off x="1077743" y="764704"/>
            <a:ext cx="1021230" cy="1087615"/>
          </a:xfrm>
          <a:prstGeom prst="rect">
            <a:avLst/>
          </a:prstGeom>
        </p:spPr>
      </p:pic>
      <p:graphicFrame>
        <p:nvGraphicFramePr>
          <p:cNvPr id="11" name="表格 10"/>
          <p:cNvGraphicFramePr>
            <a:graphicFrameLocks noGrp="1"/>
          </p:cNvGraphicFramePr>
          <p:nvPr>
            <p:extLst/>
          </p:nvPr>
        </p:nvGraphicFramePr>
        <p:xfrm>
          <a:off x="3949552" y="2057280"/>
          <a:ext cx="7632848" cy="3692070"/>
        </p:xfrm>
        <a:graphic>
          <a:graphicData uri="http://schemas.openxmlformats.org/drawingml/2006/table">
            <a:tbl>
              <a:tblPr firstRow="1" bandRow="1">
                <a:tableStyleId>{5C22544A-7EE6-4342-B048-85BDC9FD1C3A}</a:tableStyleId>
              </a:tblPr>
              <a:tblGrid>
                <a:gridCol w="634280">
                  <a:extLst>
                    <a:ext uri="{9D8B030D-6E8A-4147-A177-3AD203B41FA5}">
                      <a16:colId xmlns:a16="http://schemas.microsoft.com/office/drawing/2014/main" val="20000"/>
                    </a:ext>
                  </a:extLst>
                </a:gridCol>
                <a:gridCol w="668284">
                  <a:extLst>
                    <a:ext uri="{9D8B030D-6E8A-4147-A177-3AD203B41FA5}">
                      <a16:colId xmlns:a16="http://schemas.microsoft.com/office/drawing/2014/main" val="20003"/>
                    </a:ext>
                  </a:extLst>
                </a:gridCol>
                <a:gridCol w="3191094">
                  <a:extLst>
                    <a:ext uri="{9D8B030D-6E8A-4147-A177-3AD203B41FA5}">
                      <a16:colId xmlns:a16="http://schemas.microsoft.com/office/drawing/2014/main" val="20001"/>
                    </a:ext>
                  </a:extLst>
                </a:gridCol>
                <a:gridCol w="3139190">
                  <a:extLst>
                    <a:ext uri="{9D8B030D-6E8A-4147-A177-3AD203B41FA5}">
                      <a16:colId xmlns:a16="http://schemas.microsoft.com/office/drawing/2014/main" val="20002"/>
                    </a:ext>
                  </a:extLst>
                </a:gridCol>
              </a:tblGrid>
              <a:tr h="552645">
                <a:tc gridSpan="2">
                  <a:txBody>
                    <a:bodyPr/>
                    <a:lstStyle/>
                    <a:p>
                      <a:pPr algn="ctr"/>
                      <a:r>
                        <a:rPr lang="zh-CN" altLang="en-US" sz="2000" dirty="0">
                          <a:latin typeface="华文新魏" pitchFamily="2" charset="-122"/>
                          <a:ea typeface="华文新魏" pitchFamily="2" charset="-122"/>
                        </a:rPr>
                        <a:t>项目名称</a:t>
                      </a:r>
                    </a:p>
                  </a:txBody>
                  <a:tcPr anchor="ctr"/>
                </a:tc>
                <a:tc hMerge="1">
                  <a:txBody>
                    <a:bodyPr/>
                    <a:lstStyle/>
                    <a:p>
                      <a:endParaRPr lang="zh-CN" altLang="en-US"/>
                    </a:p>
                  </a:txBody>
                  <a:tcPr/>
                </a:tc>
                <a:tc>
                  <a:txBody>
                    <a:bodyPr/>
                    <a:lstStyle/>
                    <a:p>
                      <a:pPr algn="ctr"/>
                      <a:r>
                        <a:rPr lang="zh-CN" altLang="en-US" sz="2000" dirty="0">
                          <a:latin typeface="华文新魏" pitchFamily="2" charset="-122"/>
                          <a:ea typeface="华文新魏" pitchFamily="2" charset="-122"/>
                        </a:rPr>
                        <a:t>下浮率合同计价</a:t>
                      </a:r>
                    </a:p>
                  </a:txBody>
                  <a:tcPr anchor="ctr"/>
                </a:tc>
                <a:tc>
                  <a:txBody>
                    <a:bodyPr/>
                    <a:lstStyle/>
                    <a:p>
                      <a:pPr marL="0" marR="0" indent="0" algn="ctr" defTabSz="1218565" rtl="0" eaLnBrk="1" fontAlgn="auto" latinLnBrk="0" hangingPunct="1">
                        <a:lnSpc>
                          <a:spcPct val="100000"/>
                        </a:lnSpc>
                        <a:spcBef>
                          <a:spcPts val="0"/>
                        </a:spcBef>
                        <a:spcAft>
                          <a:spcPts val="0"/>
                        </a:spcAft>
                        <a:buClrTx/>
                        <a:buSzTx/>
                        <a:buFontTx/>
                        <a:buNone/>
                        <a:tabLst/>
                        <a:defRPr/>
                      </a:pPr>
                      <a:r>
                        <a:rPr lang="zh-CN" altLang="en-US" sz="2000" dirty="0">
                          <a:latin typeface="华文新魏" pitchFamily="2" charset="-122"/>
                          <a:ea typeface="华文新魏" pitchFamily="2" charset="-122"/>
                        </a:rPr>
                        <a:t>费率合同计价</a:t>
                      </a:r>
                    </a:p>
                  </a:txBody>
                  <a:tcPr anchor="ctr"/>
                </a:tc>
                <a:extLst>
                  <a:ext uri="{0D108BD9-81ED-4DB2-BD59-A6C34878D82A}">
                    <a16:rowId xmlns:a16="http://schemas.microsoft.com/office/drawing/2014/main" val="10000"/>
                  </a:ext>
                </a:extLst>
              </a:tr>
              <a:tr h="684389">
                <a:tc rowSpan="3">
                  <a:txBody>
                    <a:bodyPr/>
                    <a:lstStyle/>
                    <a:p>
                      <a:pPr algn="ctr"/>
                      <a:r>
                        <a:rPr lang="zh-CN" altLang="en-US" sz="2000" dirty="0">
                          <a:solidFill>
                            <a:schemeClr val="bg1"/>
                          </a:solidFill>
                          <a:latin typeface="华文新魏" pitchFamily="2" charset="-122"/>
                          <a:ea typeface="华文新魏" pitchFamily="2" charset="-122"/>
                        </a:rPr>
                        <a:t>工程计价</a:t>
                      </a:r>
                    </a:p>
                  </a:txBody>
                  <a:tcPr vert="wordArtVertRtl" anchor="ctr">
                    <a:solidFill>
                      <a:schemeClr val="accent1"/>
                    </a:solidFill>
                  </a:tcPr>
                </a:tc>
                <a:tc>
                  <a:txBody>
                    <a:bodyPr/>
                    <a:lstStyle/>
                    <a:p>
                      <a:pPr algn="ctr"/>
                      <a:r>
                        <a:rPr lang="zh-CN" altLang="en-US" sz="2000" dirty="0">
                          <a:solidFill>
                            <a:schemeClr val="bg1"/>
                          </a:solidFill>
                          <a:latin typeface="华文新魏" pitchFamily="2" charset="-122"/>
                          <a:ea typeface="华文新魏" pitchFamily="2" charset="-122"/>
                        </a:rPr>
                        <a:t>量</a:t>
                      </a:r>
                    </a:p>
                  </a:txBody>
                  <a:tcPr anchor="ctr">
                    <a:solidFill>
                      <a:schemeClr val="accent1"/>
                    </a:solidFill>
                  </a:tcPr>
                </a:tc>
                <a:tc>
                  <a:txBody>
                    <a:bodyPr/>
                    <a:lstStyle/>
                    <a:p>
                      <a:pPr algn="l">
                        <a:buFont typeface="Wingdings" pitchFamily="2" charset="2"/>
                        <a:buNone/>
                      </a:pPr>
                      <a:r>
                        <a:rPr lang="zh-CN" altLang="en-US" sz="1600" dirty="0">
                          <a:solidFill>
                            <a:schemeClr val="tx1"/>
                          </a:solidFill>
                          <a:latin typeface="微软雅黑" pitchFamily="34" charset="-122"/>
                          <a:ea typeface="微软雅黑" pitchFamily="34" charset="-122"/>
                        </a:rPr>
                        <a:t>按预算定额工程量计算规则进行计算</a:t>
                      </a:r>
                      <a:endParaRPr lang="en-US" altLang="zh-CN" sz="1600" dirty="0">
                        <a:solidFill>
                          <a:schemeClr val="tx1"/>
                        </a:solidFill>
                        <a:latin typeface="微软雅黑" pitchFamily="34" charset="-122"/>
                        <a:ea typeface="微软雅黑" pitchFamily="34" charset="-122"/>
                      </a:endParaRPr>
                    </a:p>
                  </a:txBody>
                  <a:tcPr anchor="ctr"/>
                </a:tc>
                <a:tc>
                  <a:txBody>
                    <a:bodyPr/>
                    <a:lstStyle/>
                    <a:p>
                      <a:pPr marL="0" marR="0" indent="0" algn="l" defTabSz="1218565" rtl="0" eaLnBrk="1" fontAlgn="auto" latinLnBrk="0" hangingPunct="1">
                        <a:lnSpc>
                          <a:spcPct val="100000"/>
                        </a:lnSpc>
                        <a:spcBef>
                          <a:spcPts val="0"/>
                        </a:spcBef>
                        <a:spcAft>
                          <a:spcPts val="0"/>
                        </a:spcAft>
                        <a:buClrTx/>
                        <a:buSzTx/>
                        <a:buFont typeface="Wingdings" pitchFamily="2" charset="2"/>
                        <a:buNone/>
                        <a:tabLst/>
                        <a:defRPr/>
                      </a:pPr>
                      <a:r>
                        <a:rPr lang="zh-CN" altLang="en-US" sz="1600" dirty="0">
                          <a:solidFill>
                            <a:schemeClr val="tx1"/>
                          </a:solidFill>
                          <a:latin typeface="微软雅黑" pitchFamily="34" charset="-122"/>
                          <a:ea typeface="微软雅黑" pitchFamily="34" charset="-122"/>
                        </a:rPr>
                        <a:t>按预算定额工程量计算规则进行计算</a:t>
                      </a:r>
                      <a:endParaRPr lang="en-US" altLang="zh-CN" sz="1600" dirty="0">
                        <a:latin typeface="微软雅黑" pitchFamily="34" charset="-122"/>
                        <a:ea typeface="微软雅黑" pitchFamily="34" charset="-122"/>
                      </a:endParaRPr>
                    </a:p>
                  </a:txBody>
                  <a:tcPr anchor="ctr"/>
                </a:tc>
                <a:extLst>
                  <a:ext uri="{0D108BD9-81ED-4DB2-BD59-A6C34878D82A}">
                    <a16:rowId xmlns:a16="http://schemas.microsoft.com/office/drawing/2014/main" val="10001"/>
                  </a:ext>
                </a:extLst>
              </a:tr>
              <a:tr h="625277">
                <a:tc vMerge="1">
                  <a:txBody>
                    <a:bodyPr/>
                    <a:lstStyle/>
                    <a:p>
                      <a:pPr algn="ctr"/>
                      <a:endParaRPr lang="zh-CN" altLang="en-US" sz="2000" dirty="0">
                        <a:solidFill>
                          <a:schemeClr val="bg1"/>
                        </a:solidFill>
                        <a:latin typeface="华文新魏" pitchFamily="2" charset="-122"/>
                        <a:ea typeface="华文新魏" pitchFamily="2" charset="-122"/>
                      </a:endParaRPr>
                    </a:p>
                  </a:txBody>
                  <a:tcPr>
                    <a:solidFill>
                      <a:schemeClr val="accent1"/>
                    </a:solidFill>
                  </a:tcPr>
                </a:tc>
                <a:tc>
                  <a:txBody>
                    <a:bodyPr/>
                    <a:lstStyle/>
                    <a:p>
                      <a:pPr algn="ctr"/>
                      <a:r>
                        <a:rPr lang="zh-CN" altLang="en-US" sz="2000" dirty="0">
                          <a:solidFill>
                            <a:schemeClr val="bg1"/>
                          </a:solidFill>
                          <a:latin typeface="华文新魏" pitchFamily="2" charset="-122"/>
                          <a:ea typeface="华文新魏" pitchFamily="2" charset="-122"/>
                        </a:rPr>
                        <a:t>价</a:t>
                      </a:r>
                    </a:p>
                  </a:txBody>
                  <a:tcPr anchor="ctr">
                    <a:solidFill>
                      <a:schemeClr val="accent1"/>
                    </a:solidFill>
                  </a:tcPr>
                </a:tc>
                <a:tc>
                  <a:txBody>
                    <a:bodyPr/>
                    <a:lstStyle/>
                    <a:p>
                      <a:pPr>
                        <a:buFont typeface="Wingdings" pitchFamily="2" charset="2"/>
                        <a:buNone/>
                      </a:pPr>
                      <a:r>
                        <a:rPr lang="zh-CN" altLang="en-US" sz="1600" dirty="0">
                          <a:latin typeface="微软雅黑" pitchFamily="34" charset="-122"/>
                          <a:ea typeface="微软雅黑" pitchFamily="34" charset="-122"/>
                        </a:rPr>
                        <a:t>按省市造价信息确定，无价材料按签证价</a:t>
                      </a:r>
                      <a:endParaRPr lang="en-US" altLang="zh-CN" sz="1600" dirty="0">
                        <a:latin typeface="微软雅黑" pitchFamily="34" charset="-122"/>
                        <a:ea typeface="微软雅黑" pitchFamily="34" charset="-122"/>
                      </a:endParaRPr>
                    </a:p>
                  </a:txBody>
                  <a:tcPr anchor="ctr"/>
                </a:tc>
                <a:tc>
                  <a:txBody>
                    <a:bodyPr/>
                    <a:lstStyle/>
                    <a:p>
                      <a:pPr marL="0" marR="0" indent="0" algn="l" defTabSz="1218565" rtl="0" eaLnBrk="1" fontAlgn="auto" latinLnBrk="0" hangingPunct="1">
                        <a:lnSpc>
                          <a:spcPct val="100000"/>
                        </a:lnSpc>
                        <a:spcBef>
                          <a:spcPts val="0"/>
                        </a:spcBef>
                        <a:spcAft>
                          <a:spcPts val="0"/>
                        </a:spcAft>
                        <a:buClrTx/>
                        <a:buSzTx/>
                        <a:buFont typeface="Wingdings" pitchFamily="2" charset="2"/>
                        <a:buNone/>
                        <a:tabLst/>
                        <a:defRPr/>
                      </a:pPr>
                      <a:r>
                        <a:rPr lang="zh-CN" altLang="en-US" sz="1600" dirty="0">
                          <a:latin typeface="微软雅黑" pitchFamily="34" charset="-122"/>
                          <a:ea typeface="微软雅黑" pitchFamily="34" charset="-122"/>
                        </a:rPr>
                        <a:t>按省市造价信息确定，无价材料按签证价</a:t>
                      </a:r>
                      <a:endParaRPr lang="en-US" altLang="zh-CN" sz="1600" dirty="0">
                        <a:latin typeface="微软雅黑" pitchFamily="34" charset="-122"/>
                        <a:ea typeface="微软雅黑" pitchFamily="34" charset="-122"/>
                      </a:endParaRPr>
                    </a:p>
                  </a:txBody>
                  <a:tcPr anchor="ctr"/>
                </a:tc>
                <a:extLst>
                  <a:ext uri="{0D108BD9-81ED-4DB2-BD59-A6C34878D82A}">
                    <a16:rowId xmlns:a16="http://schemas.microsoft.com/office/drawing/2014/main" val="10002"/>
                  </a:ext>
                </a:extLst>
              </a:tr>
              <a:tr h="625277">
                <a:tc vMerge="1">
                  <a:txBody>
                    <a:bodyPr/>
                    <a:lstStyle/>
                    <a:p>
                      <a:pPr algn="ctr"/>
                      <a:endParaRPr lang="zh-CN" altLang="en-US" sz="2000" dirty="0">
                        <a:solidFill>
                          <a:schemeClr val="bg1"/>
                        </a:solidFill>
                        <a:latin typeface="华文新魏" pitchFamily="2" charset="-122"/>
                        <a:ea typeface="华文新魏" pitchFamily="2" charset="-122"/>
                      </a:endParaRPr>
                    </a:p>
                  </a:txBody>
                  <a:tcPr>
                    <a:solidFill>
                      <a:schemeClr val="accent1"/>
                    </a:solidFill>
                  </a:tcPr>
                </a:tc>
                <a:tc>
                  <a:txBody>
                    <a:bodyPr/>
                    <a:lstStyle/>
                    <a:p>
                      <a:pPr algn="ctr"/>
                      <a:r>
                        <a:rPr lang="zh-CN" altLang="en-US" sz="2000" dirty="0">
                          <a:solidFill>
                            <a:schemeClr val="bg1"/>
                          </a:solidFill>
                          <a:latin typeface="华文新魏" pitchFamily="2" charset="-122"/>
                          <a:ea typeface="华文新魏" pitchFamily="2" charset="-122"/>
                        </a:rPr>
                        <a:t>费</a:t>
                      </a:r>
                    </a:p>
                  </a:txBody>
                  <a:tcPr anchor="ctr">
                    <a:solidFill>
                      <a:schemeClr val="accent1"/>
                    </a:solidFill>
                  </a:tcPr>
                </a:tc>
                <a:tc>
                  <a:txBody>
                    <a:bodyPr/>
                    <a:lstStyle/>
                    <a:p>
                      <a:pPr algn="l">
                        <a:buFont typeface="Wingdings" pitchFamily="2" charset="2"/>
                        <a:buNone/>
                      </a:pPr>
                      <a:r>
                        <a:rPr lang="zh-CN" altLang="en-US" sz="1600" dirty="0">
                          <a:latin typeface="微软雅黑" pitchFamily="34" charset="-122"/>
                          <a:ea typeface="微软雅黑" pitchFamily="34" charset="-122"/>
                        </a:rPr>
                        <a:t>按费用定额计取，编制口径同招标控制价</a:t>
                      </a:r>
                    </a:p>
                  </a:txBody>
                  <a:tcPr anchor="ctr"/>
                </a:tc>
                <a:tc>
                  <a:txBody>
                    <a:bodyPr/>
                    <a:lstStyle/>
                    <a:p>
                      <a:pPr>
                        <a:buFont typeface="Wingdings" pitchFamily="2" charset="2"/>
                        <a:buNone/>
                      </a:pPr>
                      <a:r>
                        <a:rPr lang="zh-CN" altLang="en-US" sz="1600" dirty="0">
                          <a:latin typeface="微软雅黑" pitchFamily="34" charset="-122"/>
                          <a:ea typeface="微软雅黑" pitchFamily="34" charset="-122"/>
                        </a:rPr>
                        <a:t>按合同费率计取</a:t>
                      </a:r>
                    </a:p>
                  </a:txBody>
                  <a:tcPr anchor="ctr"/>
                </a:tc>
                <a:extLst>
                  <a:ext uri="{0D108BD9-81ED-4DB2-BD59-A6C34878D82A}">
                    <a16:rowId xmlns:a16="http://schemas.microsoft.com/office/drawing/2014/main" val="10003"/>
                  </a:ext>
                </a:extLst>
              </a:tr>
              <a:tr h="1204482">
                <a:tc gridSpan="2">
                  <a:txBody>
                    <a:bodyPr/>
                    <a:lstStyle/>
                    <a:p>
                      <a:pPr algn="ctr"/>
                      <a:r>
                        <a:rPr lang="zh-CN" altLang="en-US" sz="2000">
                          <a:solidFill>
                            <a:schemeClr val="bg1"/>
                          </a:solidFill>
                          <a:latin typeface="华文新魏" pitchFamily="2" charset="-122"/>
                          <a:ea typeface="华文新魏" pitchFamily="2" charset="-122"/>
                        </a:rPr>
                        <a:t>合同造价</a:t>
                      </a:r>
                      <a:endParaRPr lang="zh-CN" altLang="en-US" sz="2000" dirty="0">
                        <a:solidFill>
                          <a:schemeClr val="bg1"/>
                        </a:solidFill>
                        <a:latin typeface="华文新魏" pitchFamily="2" charset="-122"/>
                        <a:ea typeface="华文新魏" pitchFamily="2" charset="-122"/>
                      </a:endParaRPr>
                    </a:p>
                  </a:txBody>
                  <a:tcPr anchor="ctr">
                    <a:solidFill>
                      <a:schemeClr val="accent1"/>
                    </a:solidFill>
                  </a:tcPr>
                </a:tc>
                <a:tc hMerge="1">
                  <a:txBody>
                    <a:bodyPr/>
                    <a:lstStyle/>
                    <a:p>
                      <a:pPr algn="ctr"/>
                      <a:endParaRPr lang="zh-CN" altLang="en-US" sz="2000" dirty="0">
                        <a:solidFill>
                          <a:schemeClr val="bg1"/>
                        </a:solidFill>
                        <a:latin typeface="华文新魏" pitchFamily="2" charset="-122"/>
                        <a:ea typeface="华文新魏" pitchFamily="2" charset="-122"/>
                      </a:endParaRPr>
                    </a:p>
                  </a:txBody>
                  <a:tcPr>
                    <a:solidFill>
                      <a:schemeClr val="accent1"/>
                    </a:solidFill>
                  </a:tcPr>
                </a:tc>
                <a:tc>
                  <a:txBody>
                    <a:bodyPr/>
                    <a:lstStyle/>
                    <a:p>
                      <a:pPr marL="0" algn="l" defTabSz="1218565" rtl="0" eaLnBrk="1" latinLnBrk="0" hangingPunct="1">
                        <a:lnSpc>
                          <a:spcPct val="120000"/>
                        </a:lnSpc>
                        <a:buFont typeface="Wingdings" pitchFamily="2" charset="2"/>
                        <a:buNone/>
                      </a:pPr>
                      <a:r>
                        <a:rPr lang="zh-CN" altLang="en-US" sz="1400" kern="1200" dirty="0">
                          <a:solidFill>
                            <a:schemeClr val="dk1"/>
                          </a:solidFill>
                          <a:latin typeface="微软雅黑" pitchFamily="34" charset="-122"/>
                          <a:ea typeface="微软雅黑" pitchFamily="34" charset="-122"/>
                          <a:cs typeface="+mn-cs"/>
                        </a:rPr>
                        <a:t>按上述计价口径计算造价，乘以合同下浮率后，形成最终合同造价。</a:t>
                      </a:r>
                      <a:r>
                        <a:rPr lang="zh-CN" altLang="en-US" sz="1400" b="1" kern="1200" dirty="0">
                          <a:solidFill>
                            <a:srgbClr val="FF0000"/>
                          </a:solidFill>
                          <a:latin typeface="微软雅黑" pitchFamily="34" charset="-122"/>
                          <a:ea typeface="微软雅黑" pitchFamily="34" charset="-122"/>
                          <a:cs typeface="+mn-cs"/>
                        </a:rPr>
                        <a:t>一般采用整体造价下浮</a:t>
                      </a:r>
                    </a:p>
                  </a:txBody>
                  <a:tcPr anchor="ctr"/>
                </a:tc>
                <a:tc>
                  <a:txBody>
                    <a:bodyPr/>
                    <a:lstStyle/>
                    <a:p>
                      <a:pPr marL="0" algn="l" defTabSz="1218565" rtl="0" eaLnBrk="1" latinLnBrk="0" hangingPunct="1">
                        <a:lnSpc>
                          <a:spcPct val="120000"/>
                        </a:lnSpc>
                        <a:buFont typeface="Wingdings" pitchFamily="2" charset="2"/>
                        <a:buNone/>
                      </a:pPr>
                      <a:r>
                        <a:rPr lang="zh-CN" altLang="en-US" sz="1400" kern="1200" dirty="0">
                          <a:solidFill>
                            <a:schemeClr val="dk1"/>
                          </a:solidFill>
                          <a:latin typeface="微软雅黑" pitchFamily="34" charset="-122"/>
                          <a:ea typeface="微软雅黑" pitchFamily="34" charset="-122"/>
                          <a:cs typeface="+mn-cs"/>
                        </a:rPr>
                        <a:t>按上述口径计算出直接工程费，乘以合同费率后，形成最终合同价。其中，</a:t>
                      </a:r>
                      <a:r>
                        <a:rPr lang="zh-CN" altLang="en-US" sz="1400" b="1" kern="1200" dirty="0">
                          <a:solidFill>
                            <a:srgbClr val="FF0000"/>
                          </a:solidFill>
                          <a:latin typeface="微软雅黑" pitchFamily="34" charset="-122"/>
                          <a:ea typeface="微软雅黑" pitchFamily="34" charset="-122"/>
                          <a:cs typeface="+mn-cs"/>
                        </a:rPr>
                        <a:t>仅费用部分发生变化</a:t>
                      </a:r>
                      <a:r>
                        <a:rPr lang="zh-CN" altLang="en-US" sz="1400" kern="1200" dirty="0">
                          <a:solidFill>
                            <a:srgbClr val="FF0000"/>
                          </a:solidFill>
                          <a:latin typeface="微软雅黑" pitchFamily="34" charset="-122"/>
                          <a:ea typeface="微软雅黑" pitchFamily="34" charset="-122"/>
                          <a:cs typeface="+mn-cs"/>
                        </a:rPr>
                        <a:t>，直接工程费及技术措施费部分不下浮。</a:t>
                      </a:r>
                    </a:p>
                  </a:txBody>
                  <a:tcPr anchor="ctr"/>
                </a:tc>
                <a:extLst>
                  <a:ext uri="{0D108BD9-81ED-4DB2-BD59-A6C34878D82A}">
                    <a16:rowId xmlns:a16="http://schemas.microsoft.com/office/drawing/2014/main" val="10004"/>
                  </a:ext>
                </a:extLst>
              </a:tr>
            </a:tbl>
          </a:graphicData>
        </a:graphic>
      </p:graphicFrame>
      <p:pic>
        <p:nvPicPr>
          <p:cNvPr id="13" name="图片 12"/>
          <p:cNvPicPr>
            <a:picLocks noChangeAspect="1"/>
          </p:cNvPicPr>
          <p:nvPr/>
        </p:nvPicPr>
        <p:blipFill>
          <a:blip r:embed="rId3"/>
          <a:stretch>
            <a:fillRect/>
          </a:stretch>
        </p:blipFill>
        <p:spPr>
          <a:xfrm>
            <a:off x="442789" y="2276872"/>
            <a:ext cx="3312368" cy="2641766"/>
          </a:xfrm>
          <a:prstGeom prst="rect">
            <a:avLst/>
          </a:prstGeom>
        </p:spPr>
      </p:pic>
    </p:spTree>
    <p:extLst>
      <p:ext uri="{BB962C8B-B14F-4D97-AF65-F5344CB8AC3E}">
        <p14:creationId xmlns:p14="http://schemas.microsoft.com/office/powerpoint/2010/main" val="4287487971"/>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760296" y="6381328"/>
            <a:ext cx="2844800" cy="366183"/>
          </a:xfrm>
        </p:spPr>
        <p:txBody>
          <a:bodyPr/>
          <a:lstStyle/>
          <a:p>
            <a:pPr>
              <a:defRPr/>
            </a:pPr>
            <a:fld id="{34E96E4C-A786-42C8-98B7-EB52B4851D53}" type="slidenum">
              <a:rPr lang="zh-CN" altLang="en-US" smtClean="0"/>
              <a:pPr>
                <a:defRPr/>
              </a:pPr>
              <a:t>45</a:t>
            </a:fld>
            <a:endParaRPr lang="zh-CN" altLang="en-US" dirty="0"/>
          </a:p>
        </p:txBody>
      </p:sp>
      <p:sp>
        <p:nvSpPr>
          <p:cNvPr id="9" name="TextBox 1"/>
          <p:cNvSpPr txBox="1"/>
          <p:nvPr/>
        </p:nvSpPr>
        <p:spPr>
          <a:xfrm>
            <a:off x="407368" y="1222463"/>
            <a:ext cx="10636885" cy="584775"/>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sz="3200" b="1" dirty="0">
                <a:latin typeface="方正粗圆简体" panose="03000509000000000000" charset="-122"/>
                <a:ea typeface="方正粗圆简体" panose="03000509000000000000" charset="-122"/>
                <a:cs typeface="Arial" panose="020B0604020202020204" pitchFamily="34" charset="0"/>
              </a:rPr>
              <a:t>工程总承包</a:t>
            </a:r>
            <a:r>
              <a:rPr lang="zh-CN" altLang="en-US" sz="3200" b="1" dirty="0">
                <a:latin typeface="方正粗圆简体" panose="03000509000000000000" charset="-122"/>
                <a:ea typeface="方正粗圆简体" panose="03000509000000000000" charset="-122"/>
                <a:cs typeface="Arial" panose="020B0604020202020204" pitchFamily="34" charset="0"/>
              </a:rPr>
              <a:t>模式下工程造价的组成</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528" y="1988840"/>
            <a:ext cx="8568952" cy="4416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8319837"/>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760296" y="6381328"/>
            <a:ext cx="2844800" cy="366183"/>
          </a:xfrm>
        </p:spPr>
        <p:txBody>
          <a:bodyPr/>
          <a:lstStyle/>
          <a:p>
            <a:pPr>
              <a:defRPr/>
            </a:pPr>
            <a:fld id="{34E96E4C-A786-42C8-98B7-EB52B4851D53}" type="slidenum">
              <a:rPr lang="zh-CN" altLang="en-US" smtClean="0"/>
              <a:pPr>
                <a:defRPr/>
              </a:pPr>
              <a:t>46</a:t>
            </a:fld>
            <a:endParaRPr lang="zh-CN" altLang="en-US" dirty="0"/>
          </a:p>
        </p:txBody>
      </p:sp>
      <p:sp>
        <p:nvSpPr>
          <p:cNvPr id="5" name="矩形 4"/>
          <p:cNvSpPr/>
          <p:nvPr/>
        </p:nvSpPr>
        <p:spPr>
          <a:xfrm>
            <a:off x="981513" y="2190510"/>
            <a:ext cx="9488593" cy="3600986"/>
          </a:xfrm>
          <a:prstGeom prst="rect">
            <a:avLst/>
          </a:prstGeom>
        </p:spPr>
        <p:txBody>
          <a:bodyPr wrap="square" numCol="2">
            <a:spAutoFit/>
          </a:bodyPr>
          <a:lstStyle/>
          <a:p>
            <a:pPr indent="304800" algn="just">
              <a:lnSpc>
                <a:spcPct val="150000"/>
              </a:lnSpc>
              <a:spcAft>
                <a:spcPts val="0"/>
              </a:spcAft>
            </a:pPr>
            <a:r>
              <a:rPr lang="zh-CN" altLang="en-US"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一、勘察设计费</a:t>
            </a:r>
            <a:endParaRPr lang="en-US" altLang="zh-CN"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a:p>
            <a:pPr lvl="1" indent="304800" algn="just">
              <a:lnSpc>
                <a:spcPct val="150000"/>
              </a:lnSpc>
              <a:spcAft>
                <a:spcPts val="0"/>
              </a:spcAft>
            </a:pPr>
            <a:r>
              <a:rPr lang="en-US" altLang="zh-CN"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工程勘察费</a:t>
            </a:r>
            <a:endParaRPr lang="en-US" altLang="zh-CN"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a:p>
            <a:pPr lvl="1" indent="304800" algn="just">
              <a:lnSpc>
                <a:spcPct val="150000"/>
              </a:lnSpc>
              <a:spcAft>
                <a:spcPts val="0"/>
              </a:spcAft>
            </a:pPr>
            <a:r>
              <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、工程设计费</a:t>
            </a:r>
            <a:endPar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en-US"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二、设备购置费</a:t>
            </a:r>
            <a:endParaRPr lang="en-US" altLang="zh-CN"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spcAft>
                <a:spcPts val="0"/>
              </a:spcAft>
            </a:pPr>
            <a:r>
              <a:rPr lang="zh-CN" altLang="en-US"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三、建筑安装工程费</a:t>
            </a:r>
            <a:endParaRPr lang="zh-CN"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lvl="1" indent="304800" algn="just">
              <a:lnSpc>
                <a:spcPct val="150000"/>
              </a:lnSpc>
              <a:spcAft>
                <a:spcPts val="0"/>
              </a:spcAft>
            </a:pPr>
            <a:r>
              <a:rPr lang="en-US" altLang="zh-CN"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主要工程项目</a:t>
            </a:r>
            <a:endParaRPr lang="en-US" altLang="zh-CN"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a:p>
            <a:pPr lvl="1" indent="304800" algn="just">
              <a:lnSpc>
                <a:spcPct val="150000"/>
              </a:lnSpc>
              <a:spcAft>
                <a:spcPts val="0"/>
              </a:spcAft>
            </a:pPr>
            <a:r>
              <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、辅助和服务性工程项目</a:t>
            </a:r>
            <a:endPar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lvl="1" indent="304800" algn="just">
              <a:lnSpc>
                <a:spcPct val="150000"/>
              </a:lnSpc>
              <a:spcAft>
                <a:spcPts val="0"/>
              </a:spcAft>
            </a:pPr>
            <a:r>
              <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、室外工程项目</a:t>
            </a:r>
            <a:endPar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lvl="1" indent="304800" algn="just">
              <a:lnSpc>
                <a:spcPct val="150000"/>
              </a:lnSpc>
              <a:spcAft>
                <a:spcPts val="0"/>
              </a:spcAft>
            </a:pPr>
            <a:r>
              <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场外工程项目</a:t>
            </a:r>
            <a:endPar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r>
              <a:rPr lang="zh-CN" altLang="en-US"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四、总承包管理及试运行服务费</a:t>
            </a:r>
            <a:endParaRPr lang="en-US" altLang="zh-CN"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a:p>
            <a:pPr lvl="1" indent="304800" algn="just">
              <a:lnSpc>
                <a:spcPct val="150000"/>
              </a:lnSpc>
              <a:spcAft>
                <a:spcPts val="0"/>
              </a:spcAft>
            </a:pPr>
            <a:r>
              <a:rPr lang="en-US" altLang="zh-CN"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1</a:t>
            </a:r>
            <a:r>
              <a:rPr lang="zh-CN" altLang="zh-CN"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总承包管理费</a:t>
            </a:r>
            <a:endParaRPr lang="en-US" altLang="zh-CN" sz="20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a:p>
            <a:pPr lvl="1" indent="304800" algn="just">
              <a:lnSpc>
                <a:spcPct val="150000"/>
              </a:lnSpc>
              <a:spcAft>
                <a:spcPts val="0"/>
              </a:spcAft>
            </a:pPr>
            <a:r>
              <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、试运行服务费</a:t>
            </a:r>
            <a:endParaRPr lang="en-US" altLang="zh-CN" sz="20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spcAft>
                <a:spcPts val="0"/>
              </a:spcAft>
            </a:pPr>
            <a:endParaRPr lang="zh-CN" altLang="zh-CN"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TextBox 1"/>
          <p:cNvSpPr txBox="1"/>
          <p:nvPr/>
        </p:nvSpPr>
        <p:spPr>
          <a:xfrm>
            <a:off x="407368" y="1222463"/>
            <a:ext cx="10636885" cy="584775"/>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sz="3200" b="1" dirty="0">
                <a:latin typeface="方正粗圆简体" panose="03000509000000000000" charset="-122"/>
                <a:ea typeface="方正粗圆简体" panose="03000509000000000000" charset="-122"/>
                <a:cs typeface="Arial" panose="020B0604020202020204" pitchFamily="34" charset="0"/>
              </a:rPr>
              <a:t>工程总承包</a:t>
            </a:r>
            <a:r>
              <a:rPr lang="zh-CN" altLang="en-US" sz="3200" b="1" dirty="0">
                <a:latin typeface="方正粗圆简体" panose="03000509000000000000" charset="-122"/>
                <a:ea typeface="方正粗圆简体" panose="03000509000000000000" charset="-122"/>
                <a:cs typeface="Arial" panose="020B0604020202020204" pitchFamily="34" charset="0"/>
              </a:rPr>
              <a:t>模式下工程造价的组成</a:t>
            </a:r>
          </a:p>
        </p:txBody>
      </p:sp>
    </p:spTree>
    <p:extLst>
      <p:ext uri="{BB962C8B-B14F-4D97-AF65-F5344CB8AC3E}">
        <p14:creationId xmlns:p14="http://schemas.microsoft.com/office/powerpoint/2010/main" val="2947864768"/>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760296" y="6381328"/>
            <a:ext cx="2844800" cy="366183"/>
          </a:xfrm>
        </p:spPr>
        <p:txBody>
          <a:bodyPr/>
          <a:lstStyle/>
          <a:p>
            <a:pPr>
              <a:defRPr/>
            </a:pPr>
            <a:fld id="{34E96E4C-A786-42C8-98B7-EB52B4851D53}" type="slidenum">
              <a:rPr lang="zh-CN" altLang="en-US" smtClean="0"/>
              <a:pPr>
                <a:defRPr/>
              </a:pPr>
              <a:t>47</a:t>
            </a:fld>
            <a:endParaRPr lang="zh-CN" altLang="en-US" dirty="0"/>
          </a:p>
        </p:txBody>
      </p:sp>
      <p:sp>
        <p:nvSpPr>
          <p:cNvPr id="5" name="矩形 4"/>
          <p:cNvSpPr/>
          <p:nvPr/>
        </p:nvSpPr>
        <p:spPr>
          <a:xfrm>
            <a:off x="990322" y="1700808"/>
            <a:ext cx="9488593" cy="4746043"/>
          </a:xfrm>
          <a:prstGeom prst="rect">
            <a:avLst/>
          </a:prstGeom>
        </p:spPr>
        <p:txBody>
          <a:bodyPr wrap="square" numCol="1">
            <a:spAutoFit/>
          </a:bodyPr>
          <a:lstStyle/>
          <a:p>
            <a:pPr marL="457200" indent="-457200">
              <a:lnSpc>
                <a:spcPct val="114000"/>
              </a:lnSpc>
              <a:spcBef>
                <a:spcPts val="600"/>
              </a:spcBef>
              <a:buFont typeface="+mj-lt"/>
              <a:buAutoNum type="arabicPeriod"/>
            </a:pPr>
            <a:r>
              <a:rPr lang="zh-CN" altLang="zh-CN" sz="2400" b="1" dirty="0">
                <a:solidFill>
                  <a:schemeClr val="tx2"/>
                </a:solidFill>
                <a:latin typeface="黑体" panose="02010609060101010101" pitchFamily="49" charset="-122"/>
                <a:ea typeface="黑体" panose="02010609060101010101" pitchFamily="49" charset="-122"/>
              </a:rPr>
              <a:t>主要工程项目</a:t>
            </a:r>
          </a:p>
          <a:p>
            <a:pPr marL="0" lvl="1" indent="609600">
              <a:lnSpc>
                <a:spcPct val="114000"/>
              </a:lnSpc>
              <a:spcBef>
                <a:spcPts val="600"/>
              </a:spcBef>
            </a:pPr>
            <a:r>
              <a:rPr lang="zh-CN" altLang="zh-CN" sz="2000" b="1" dirty="0"/>
              <a:t>主要工程项目是指主要使用功能部分的项目，如大楼或小区住宅的建筑和结构及室内水、电等项目。</a:t>
            </a:r>
          </a:p>
          <a:p>
            <a:pPr>
              <a:lnSpc>
                <a:spcPct val="114000"/>
              </a:lnSpc>
              <a:spcBef>
                <a:spcPts val="600"/>
              </a:spcBef>
            </a:pPr>
            <a:r>
              <a:rPr lang="en-US" altLang="zh-CN" sz="2400" b="1" dirty="0">
                <a:solidFill>
                  <a:schemeClr val="tx2"/>
                </a:solidFill>
                <a:latin typeface="黑体" panose="02010609060101010101" pitchFamily="49" charset="-122"/>
                <a:ea typeface="黑体" panose="02010609060101010101" pitchFamily="49" charset="-122"/>
              </a:rPr>
              <a:t>2.</a:t>
            </a:r>
            <a:r>
              <a:rPr lang="zh-CN" altLang="zh-CN" sz="2400" b="1" dirty="0">
                <a:solidFill>
                  <a:schemeClr val="tx2"/>
                </a:solidFill>
                <a:latin typeface="黑体" panose="02010609060101010101" pitchFamily="49" charset="-122"/>
                <a:ea typeface="黑体" panose="02010609060101010101" pitchFamily="49" charset="-122"/>
              </a:rPr>
              <a:t>辅助和服务性工程项目</a:t>
            </a:r>
          </a:p>
          <a:p>
            <a:pPr>
              <a:lnSpc>
                <a:spcPct val="114000"/>
              </a:lnSpc>
              <a:spcBef>
                <a:spcPts val="600"/>
              </a:spcBef>
            </a:pPr>
            <a:r>
              <a:rPr lang="en-US" altLang="zh-CN" sz="2000" b="1" dirty="0"/>
              <a:t>          </a:t>
            </a:r>
            <a:r>
              <a:rPr lang="zh-CN" altLang="zh-CN" sz="2000" b="1" dirty="0"/>
              <a:t>辅助和服务性的工程项目是指辅助使用功能部分的项目，如车库、商店、娱乐、托儿所等服务设施。</a:t>
            </a:r>
          </a:p>
          <a:p>
            <a:pPr>
              <a:lnSpc>
                <a:spcPct val="114000"/>
              </a:lnSpc>
              <a:spcBef>
                <a:spcPts val="600"/>
              </a:spcBef>
            </a:pPr>
            <a:r>
              <a:rPr lang="en-US" altLang="zh-CN" sz="2400" b="1" dirty="0">
                <a:solidFill>
                  <a:schemeClr val="tx2"/>
                </a:solidFill>
                <a:latin typeface="黑体" panose="02010609060101010101" pitchFamily="49" charset="-122"/>
                <a:ea typeface="黑体" panose="02010609060101010101" pitchFamily="49" charset="-122"/>
              </a:rPr>
              <a:t>3.</a:t>
            </a:r>
            <a:r>
              <a:rPr lang="zh-CN" altLang="zh-CN" sz="2400" b="1" dirty="0">
                <a:solidFill>
                  <a:schemeClr val="tx2"/>
                </a:solidFill>
                <a:latin typeface="黑体" panose="02010609060101010101" pitchFamily="49" charset="-122"/>
                <a:ea typeface="黑体" panose="02010609060101010101" pitchFamily="49" charset="-122"/>
              </a:rPr>
              <a:t>室外工程项目</a:t>
            </a:r>
          </a:p>
          <a:p>
            <a:pPr>
              <a:lnSpc>
                <a:spcPct val="114000"/>
              </a:lnSpc>
              <a:spcBef>
                <a:spcPts val="600"/>
              </a:spcBef>
            </a:pPr>
            <a:r>
              <a:rPr lang="en-US" altLang="zh-CN" sz="2000" b="1" dirty="0"/>
              <a:t>          </a:t>
            </a:r>
            <a:r>
              <a:rPr lang="zh-CN" altLang="zh-CN" sz="2000" b="1" dirty="0"/>
              <a:t>室外工程项目是指红线以内的其他配套工程项目，包括土石方、道路、围墙、挡土墙、排水沟等各种构筑物、给排水管道、动力管网、供电线路、庭园绿化等。</a:t>
            </a:r>
          </a:p>
          <a:p>
            <a:pPr>
              <a:lnSpc>
                <a:spcPct val="114000"/>
              </a:lnSpc>
              <a:spcBef>
                <a:spcPts val="600"/>
              </a:spcBef>
            </a:pPr>
            <a:r>
              <a:rPr lang="en-US" altLang="zh-CN" sz="2400" b="1" dirty="0">
                <a:solidFill>
                  <a:schemeClr val="tx2"/>
                </a:solidFill>
                <a:latin typeface="黑体" panose="02010609060101010101" pitchFamily="49" charset="-122"/>
                <a:ea typeface="黑体" panose="02010609060101010101" pitchFamily="49" charset="-122"/>
              </a:rPr>
              <a:t>4.</a:t>
            </a:r>
            <a:r>
              <a:rPr lang="zh-CN" altLang="zh-CN" sz="2400" b="1" dirty="0">
                <a:solidFill>
                  <a:schemeClr val="tx2"/>
                </a:solidFill>
                <a:latin typeface="黑体" panose="02010609060101010101" pitchFamily="49" charset="-122"/>
                <a:ea typeface="黑体" panose="02010609060101010101" pitchFamily="49" charset="-122"/>
              </a:rPr>
              <a:t>场外工程项目</a:t>
            </a:r>
            <a:endParaRPr lang="en-US" altLang="zh-CN" sz="2400" b="1" dirty="0">
              <a:solidFill>
                <a:schemeClr val="tx2"/>
              </a:solidFill>
              <a:latin typeface="黑体" panose="02010609060101010101" pitchFamily="49" charset="-122"/>
              <a:ea typeface="黑体" panose="02010609060101010101" pitchFamily="49" charset="-122"/>
            </a:endParaRPr>
          </a:p>
          <a:p>
            <a:pPr>
              <a:lnSpc>
                <a:spcPct val="114000"/>
              </a:lnSpc>
              <a:spcBef>
                <a:spcPts val="600"/>
              </a:spcBef>
            </a:pPr>
            <a:r>
              <a:rPr lang="en-US" altLang="zh-CN" sz="2000" b="1" dirty="0"/>
              <a:t>          </a:t>
            </a:r>
            <a:r>
              <a:rPr lang="zh-CN" altLang="zh-CN" sz="2000" b="1" dirty="0"/>
              <a:t>包括道路、铁路专用线、桥涵、给排水、供热、供电、通讯等工程。</a:t>
            </a:r>
          </a:p>
        </p:txBody>
      </p:sp>
      <p:sp>
        <p:nvSpPr>
          <p:cNvPr id="9" name="TextBox 1"/>
          <p:cNvSpPr txBox="1"/>
          <p:nvPr/>
        </p:nvSpPr>
        <p:spPr>
          <a:xfrm>
            <a:off x="416177" y="929913"/>
            <a:ext cx="10636885" cy="584775"/>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altLang="en-US" sz="3200" b="1" dirty="0">
                <a:latin typeface="方正粗圆简体" panose="03000509000000000000" charset="-122"/>
                <a:ea typeface="方正粗圆简体" panose="03000509000000000000" charset="-122"/>
                <a:cs typeface="Arial" panose="020B0604020202020204" pitchFamily="34" charset="0"/>
              </a:rPr>
              <a:t>建筑安装工程费的组成</a:t>
            </a:r>
          </a:p>
        </p:txBody>
      </p:sp>
    </p:spTree>
    <p:extLst>
      <p:ext uri="{BB962C8B-B14F-4D97-AF65-F5344CB8AC3E}">
        <p14:creationId xmlns:p14="http://schemas.microsoft.com/office/powerpoint/2010/main" val="1152271374"/>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a:xfrm>
            <a:off x="8760296" y="6381328"/>
            <a:ext cx="2844800" cy="366183"/>
          </a:xfrm>
        </p:spPr>
        <p:txBody>
          <a:bodyPr/>
          <a:lstStyle/>
          <a:p>
            <a:pPr>
              <a:defRPr/>
            </a:pPr>
            <a:fld id="{34E96E4C-A786-42C8-98B7-EB52B4851D53}" type="slidenum">
              <a:rPr lang="zh-CN" altLang="en-US" smtClean="0"/>
              <a:pPr>
                <a:defRPr/>
              </a:pPr>
              <a:t>48</a:t>
            </a:fld>
            <a:endParaRPr lang="zh-CN" altLang="en-US" dirty="0"/>
          </a:p>
        </p:txBody>
      </p:sp>
      <p:sp>
        <p:nvSpPr>
          <p:cNvPr id="5" name="矩形 4"/>
          <p:cNvSpPr/>
          <p:nvPr/>
        </p:nvSpPr>
        <p:spPr>
          <a:xfrm>
            <a:off x="981513" y="2060848"/>
            <a:ext cx="9795007" cy="3508653"/>
          </a:xfrm>
          <a:prstGeom prst="rect">
            <a:avLst/>
          </a:prstGeom>
        </p:spPr>
        <p:txBody>
          <a:bodyPr wrap="square" numCol="1">
            <a:spAutoFit/>
          </a:bodyPr>
          <a:lstStyle/>
          <a:p>
            <a:pPr marL="342900" indent="-342900" algn="just">
              <a:lnSpc>
                <a:spcPct val="150000"/>
              </a:lnSpc>
              <a:spcAft>
                <a:spcPts val="0"/>
              </a:spcAft>
              <a:buFont typeface="Wingdings" panose="05000000000000000000" pitchFamily="2" charset="2"/>
              <a:buChar char="u"/>
            </a:pPr>
            <a:r>
              <a:rPr lang="zh-CN" altLang="en-US"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总承包管理费</a:t>
            </a:r>
            <a:endParaRPr lang="en-US" altLang="zh-CN"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a:p>
            <a:pPr lvl="1" indent="304800" algn="just">
              <a:lnSpc>
                <a:spcPct val="150000"/>
              </a:lnSpc>
              <a:spcAft>
                <a:spcPts val="0"/>
              </a:spcAft>
            </a:pPr>
            <a:r>
              <a:rPr lang="zh-CN" altLang="en-US" sz="24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总承包管理费是指工程总承包企业组织勘察设计、设备购置、建筑安装施工及经营管理所需的费用以及对工程总承包管理应获的利润。内容包括总承包管理人员的工资、办公费、差旅交通费、工具用具使用费、保险费、税金、其他费用及利润等。</a:t>
            </a:r>
            <a:endParaRPr lang="en-US" altLang="zh-CN" sz="2400"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a:p>
            <a:pPr lvl="1" indent="304800" algn="just">
              <a:lnSpc>
                <a:spcPct val="150000"/>
              </a:lnSpc>
              <a:spcAft>
                <a:spcPts val="0"/>
              </a:spcAft>
            </a:pPr>
            <a:r>
              <a:rPr lang="zh-CN" altLang="en-US"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总承包管理费 </a:t>
            </a:r>
            <a:r>
              <a:rPr lang="en-US" altLang="zh-CN"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工程费用</a:t>
            </a:r>
            <a:r>
              <a:rPr lang="en-US" altLang="zh-CN"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总承包管理费费率</a:t>
            </a:r>
            <a:endParaRPr lang="zh-CN" altLang="zh-CN" sz="2400" b="1" kern="100"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TextBox 1"/>
          <p:cNvSpPr txBox="1"/>
          <p:nvPr/>
        </p:nvSpPr>
        <p:spPr>
          <a:xfrm>
            <a:off x="407368" y="1222463"/>
            <a:ext cx="10636885" cy="584775"/>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sz="3200" b="1" dirty="0">
                <a:latin typeface="方正粗圆简体" panose="03000509000000000000" charset="-122"/>
                <a:ea typeface="方正粗圆简体" panose="03000509000000000000" charset="-122"/>
                <a:cs typeface="Arial" panose="020B0604020202020204" pitchFamily="34" charset="0"/>
              </a:rPr>
              <a:t>工程总承包</a:t>
            </a:r>
            <a:r>
              <a:rPr lang="zh-CN" altLang="en-US" sz="3200" b="1" dirty="0">
                <a:latin typeface="方正粗圆简体" panose="03000509000000000000" charset="-122"/>
                <a:ea typeface="方正粗圆简体" panose="03000509000000000000" charset="-122"/>
                <a:cs typeface="Arial" panose="020B0604020202020204" pitchFamily="34" charset="0"/>
              </a:rPr>
              <a:t>模式下工程造价的组成</a:t>
            </a:r>
          </a:p>
        </p:txBody>
      </p:sp>
      <p:sp useBgFill="1">
        <p:nvSpPr>
          <p:cNvPr id="2" name="TextBox 1"/>
          <p:cNvSpPr txBox="1"/>
          <p:nvPr/>
        </p:nvSpPr>
        <p:spPr>
          <a:xfrm>
            <a:off x="1487488" y="5445224"/>
            <a:ext cx="9793088" cy="830997"/>
          </a:xfrm>
          <a:prstGeom prst="rect">
            <a:avLst/>
          </a:prstGeom>
        </p:spPr>
        <p:txBody>
          <a:bodyPr wrap="square" rtlCol="0">
            <a:spAutoFit/>
          </a:bodyPr>
          <a:lstStyle/>
          <a:p>
            <a:r>
              <a:rPr lang="zh-CN" altLang="en-US" sz="2400" b="1"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工程费用＝勘察设计费</a:t>
            </a:r>
            <a:r>
              <a:rPr lang="en-US" altLang="zh-CN" sz="2400" b="1" kern="100" dirty="0">
                <a:solidFill>
                  <a:srgbClr val="0070C0"/>
                </a:solidFill>
                <a:latin typeface="黑体" panose="02010609060101010101" pitchFamily="49" charset="-122"/>
                <a:ea typeface="黑体" panose="02010609060101010101" pitchFamily="49" charset="-122"/>
                <a:cs typeface="宋体" panose="02010600030101010101" pitchFamily="2" charset="-122"/>
              </a:rPr>
              <a:t>+</a:t>
            </a:r>
            <a:r>
              <a:rPr lang="zh-CN" altLang="en-US" sz="2400" b="1"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建筑安装工程费</a:t>
            </a:r>
            <a:r>
              <a:rPr lang="en-US" altLang="zh-CN" sz="2400" b="1" kern="100" dirty="0">
                <a:solidFill>
                  <a:srgbClr val="0070C0"/>
                </a:solidFill>
                <a:latin typeface="黑体" panose="02010609060101010101" pitchFamily="49" charset="-122"/>
                <a:ea typeface="黑体" panose="02010609060101010101" pitchFamily="49" charset="-122"/>
                <a:cs typeface="宋体" panose="02010600030101010101" pitchFamily="2" charset="-122"/>
              </a:rPr>
              <a:t>+</a:t>
            </a:r>
            <a:r>
              <a:rPr lang="zh-CN" altLang="en-US" sz="2400" b="1" kern="100" dirty="0">
                <a:solidFill>
                  <a:srgbClr val="0070C0"/>
                </a:solidFill>
                <a:latin typeface="黑体" panose="02010609060101010101" pitchFamily="49" charset="-122"/>
                <a:ea typeface="黑体" panose="02010609060101010101" pitchFamily="49" charset="-122"/>
                <a:cs typeface="宋体" panose="02010600030101010101" pitchFamily="2" charset="-122"/>
              </a:rPr>
              <a:t>设备购置费</a:t>
            </a:r>
            <a:endParaRPr lang="en-US" altLang="zh-CN" sz="2400" b="1"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a:p>
            <a:r>
              <a:rPr lang="zh-CN" altLang="zh-CN" sz="2400" b="1" kern="100" dirty="0">
                <a:solidFill>
                  <a:srgbClr val="0070C0"/>
                </a:solidFill>
                <a:latin typeface="黑体" panose="02010609060101010101" pitchFamily="49" charset="-122"/>
                <a:ea typeface="黑体" panose="02010609060101010101" pitchFamily="49" charset="-122"/>
                <a:cs typeface="宋体" panose="02010600030101010101" pitchFamily="2" charset="-122"/>
              </a:rPr>
              <a:t>工程费用包括暂估价</a:t>
            </a:r>
            <a:endParaRPr lang="zh-CN" altLang="en-US" sz="2400" b="1" kern="100" dirty="0">
              <a:solidFill>
                <a:srgbClr val="0070C0"/>
              </a:solidFill>
              <a:latin typeface="黑体" panose="02010609060101010101" pitchFamily="49" charset="-122"/>
              <a:ea typeface="黑体" panose="02010609060101010101" pitchFamily="49" charset="-122"/>
              <a:cs typeface="宋体" panose="02010600030101010101" pitchFamily="2" charset="-122"/>
            </a:endParaRPr>
          </a:p>
        </p:txBody>
      </p:sp>
    </p:spTree>
    <p:extLst>
      <p:ext uri="{BB962C8B-B14F-4D97-AF65-F5344CB8AC3E}">
        <p14:creationId xmlns:p14="http://schemas.microsoft.com/office/powerpoint/2010/main" val="341889764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7537" y="836712"/>
            <a:ext cx="10636885" cy="1123384"/>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en-US" alt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EPC</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项目的合同价确定问题之一</a:t>
            </a:r>
            <a:endParaRPr lang="zh-CN" sz="32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49</a:t>
            </a:fld>
            <a:endParaRPr lang="zh-CN" altLang="en-US" dirty="0"/>
          </a:p>
        </p:txBody>
      </p:sp>
      <p:sp>
        <p:nvSpPr>
          <p:cNvPr id="6" name="矩形 5"/>
          <p:cNvSpPr/>
          <p:nvPr/>
        </p:nvSpPr>
        <p:spPr>
          <a:xfrm>
            <a:off x="5519936" y="2435342"/>
            <a:ext cx="9001000" cy="646331"/>
          </a:xfrm>
          <a:prstGeom prst="rect">
            <a:avLst/>
          </a:prstGeom>
        </p:spPr>
        <p:txBody>
          <a:bodyPr wrap="square">
            <a:spAutoFit/>
          </a:bodyPr>
          <a:lstStyle/>
          <a:p>
            <a:br>
              <a:rPr lang="zh-CN" altLang="en-US" dirty="0">
                <a:solidFill>
                  <a:srgbClr val="000000"/>
                </a:solidFill>
                <a:latin typeface="CIDFont+F1"/>
              </a:rPr>
            </a:br>
            <a:endParaRPr lang="zh-CN" altLang="en-US" dirty="0"/>
          </a:p>
        </p:txBody>
      </p:sp>
      <p:graphicFrame>
        <p:nvGraphicFramePr>
          <p:cNvPr id="10" name="图示 9"/>
          <p:cNvGraphicFramePr/>
          <p:nvPr>
            <p:extLst/>
          </p:nvPr>
        </p:nvGraphicFramePr>
        <p:xfrm>
          <a:off x="1847528" y="980728"/>
          <a:ext cx="9001000" cy="3960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0453509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3392" y="980728"/>
            <a:ext cx="10636885" cy="1061829"/>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altLang="en-US" sz="2800" b="1" dirty="0">
                <a:solidFill>
                  <a:schemeClr val="tx1"/>
                </a:solidFill>
                <a:latin typeface="方正粗圆简体" panose="03000509000000000000" charset="-122"/>
                <a:ea typeface="方正粗圆简体" panose="03000509000000000000" charset="-122"/>
                <a:cs typeface="Arial" panose="020B0604020202020204" pitchFamily="34" charset="0"/>
              </a:rPr>
              <a:t>传统</a:t>
            </a:r>
            <a:r>
              <a:rPr lang="zh-CN" sz="2800" b="1" dirty="0">
                <a:solidFill>
                  <a:schemeClr val="tx1"/>
                </a:solidFill>
                <a:latin typeface="方正粗圆简体" panose="03000509000000000000" charset="-122"/>
                <a:ea typeface="方正粗圆简体" panose="03000509000000000000" charset="-122"/>
                <a:cs typeface="Arial" panose="020B0604020202020204" pitchFamily="34" charset="0"/>
              </a:rPr>
              <a:t>工程</a:t>
            </a:r>
            <a:r>
              <a:rPr lang="zh-CN" altLang="en-US" sz="2800" b="1" dirty="0">
                <a:solidFill>
                  <a:schemeClr val="tx1"/>
                </a:solidFill>
                <a:latin typeface="方正粗圆简体" panose="03000509000000000000" charset="-122"/>
                <a:ea typeface="方正粗圆简体" panose="03000509000000000000" charset="-122"/>
                <a:cs typeface="Arial" panose="020B0604020202020204" pitchFamily="34" charset="0"/>
              </a:rPr>
              <a:t>建设模式</a:t>
            </a:r>
            <a:endParaRPr lang="zh-CN" sz="28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5</a:t>
            </a:fld>
            <a:endParaRPr lang="zh-CN" altLang="en-US" dirty="0"/>
          </a:p>
        </p:txBody>
      </p:sp>
      <p:sp>
        <p:nvSpPr>
          <p:cNvPr id="6" name="文本框 5"/>
          <p:cNvSpPr txBox="1"/>
          <p:nvPr/>
        </p:nvSpPr>
        <p:spPr>
          <a:xfrm>
            <a:off x="4923756" y="2046042"/>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项目业主</a:t>
            </a:r>
          </a:p>
        </p:txBody>
      </p:sp>
      <p:sp>
        <p:nvSpPr>
          <p:cNvPr id="8" name="文本框 7"/>
          <p:cNvSpPr txBox="1"/>
          <p:nvPr/>
        </p:nvSpPr>
        <p:spPr>
          <a:xfrm>
            <a:off x="4923756" y="2837212"/>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项目指挥部</a:t>
            </a:r>
          </a:p>
        </p:txBody>
      </p:sp>
      <p:sp>
        <p:nvSpPr>
          <p:cNvPr id="9" name="文本框 8"/>
          <p:cNvSpPr txBox="1"/>
          <p:nvPr/>
        </p:nvSpPr>
        <p:spPr>
          <a:xfrm>
            <a:off x="3958358" y="3834354"/>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工程承包商</a:t>
            </a:r>
          </a:p>
        </p:txBody>
      </p:sp>
      <p:sp>
        <p:nvSpPr>
          <p:cNvPr id="10" name="文本框 9"/>
          <p:cNvSpPr txBox="1"/>
          <p:nvPr/>
        </p:nvSpPr>
        <p:spPr>
          <a:xfrm>
            <a:off x="5873280" y="3834354"/>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设计单位</a:t>
            </a:r>
          </a:p>
        </p:txBody>
      </p:sp>
      <p:sp>
        <p:nvSpPr>
          <p:cNvPr id="11" name="文本框 10"/>
          <p:cNvSpPr txBox="1"/>
          <p:nvPr/>
        </p:nvSpPr>
        <p:spPr>
          <a:xfrm>
            <a:off x="2043436" y="3834354"/>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监理单位</a:t>
            </a:r>
          </a:p>
        </p:txBody>
      </p:sp>
      <p:sp>
        <p:nvSpPr>
          <p:cNvPr id="12" name="文本框 11"/>
          <p:cNvSpPr txBox="1"/>
          <p:nvPr/>
        </p:nvSpPr>
        <p:spPr>
          <a:xfrm>
            <a:off x="7804076" y="3810660"/>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勘察单位</a:t>
            </a:r>
          </a:p>
        </p:txBody>
      </p:sp>
      <p:cxnSp>
        <p:nvCxnSpPr>
          <p:cNvPr id="14" name="直接连接符 13"/>
          <p:cNvCxnSpPr>
            <a:stCxn id="6" idx="2"/>
            <a:endCxn id="8" idx="0"/>
          </p:cNvCxnSpPr>
          <p:nvPr/>
        </p:nvCxnSpPr>
        <p:spPr>
          <a:xfrm>
            <a:off x="5643836" y="2415374"/>
            <a:ext cx="0" cy="421838"/>
          </a:xfrm>
          <a:prstGeom prst="line">
            <a:avLst/>
          </a:prstGeom>
          <a:ln w="12700"/>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a:off x="5643836" y="3216060"/>
            <a:ext cx="0" cy="350421"/>
          </a:xfrm>
          <a:prstGeom prst="line">
            <a:avLst/>
          </a:prstGeom>
          <a:ln w="127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a:off x="2763516" y="3566481"/>
            <a:ext cx="0" cy="267873"/>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a:off x="6579940" y="3566481"/>
            <a:ext cx="0" cy="267873"/>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2763516" y="3566481"/>
            <a:ext cx="5760640"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a:off x="8524156" y="3566481"/>
            <a:ext cx="0" cy="244179"/>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a:off x="4707732" y="3566481"/>
            <a:ext cx="0" cy="267873"/>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2" name="矩形 31"/>
          <p:cNvSpPr/>
          <p:nvPr/>
        </p:nvSpPr>
        <p:spPr>
          <a:xfrm>
            <a:off x="1487488" y="4742725"/>
            <a:ext cx="9433048" cy="1077218"/>
          </a:xfrm>
          <a:prstGeom prst="rect">
            <a:avLst/>
          </a:prstGeom>
        </p:spPr>
        <p:txBody>
          <a:bodyPr wrap="square">
            <a:spAutoFit/>
          </a:bodyPr>
          <a:lstStyle/>
          <a:p>
            <a:pPr algn="just"/>
            <a:r>
              <a:rPr lang="zh-CN" altLang="en-US" sz="1600" dirty="0">
                <a:latin typeface="楷体" panose="02010609060101010101" pitchFamily="49" charset="-122"/>
                <a:ea typeface="楷体" panose="02010609060101010101" pitchFamily="49" charset="-122"/>
              </a:rPr>
              <a:t>传统的工程承包方式，即业主在完成项目立项、资金落实以后，自身成立项目管理指挥部，分别与勘察、设计单位签订勘察设计合同，与监理公司签订工程监理合同，与工程承包商签订施工承包合同，承包商在工程监理的质量监督下按设计图纸的要求进行施工，项目指挥部直接参与项目的实施管理，协调设计、施工、监理关系。</a:t>
            </a:r>
            <a:endParaRPr lang="zh-CN" altLang="en-US" sz="1600" dirty="0">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452812467"/>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50</a:t>
            </a:fld>
            <a:endParaRPr lang="zh-CN" altLang="en-US" dirty="0"/>
          </a:p>
        </p:txBody>
      </p:sp>
      <p:grpSp>
        <p:nvGrpSpPr>
          <p:cNvPr id="70" name="组合 69"/>
          <p:cNvGrpSpPr/>
          <p:nvPr/>
        </p:nvGrpSpPr>
        <p:grpSpPr>
          <a:xfrm>
            <a:off x="911424" y="426248"/>
            <a:ext cx="8411957" cy="5662428"/>
            <a:chOff x="1511309" y="610888"/>
            <a:chExt cx="8411957" cy="5662428"/>
          </a:xfrm>
        </p:grpSpPr>
        <p:sp>
          <p:nvSpPr>
            <p:cNvPr id="2" name="矩形 1"/>
            <p:cNvSpPr/>
            <p:nvPr/>
          </p:nvSpPr>
          <p:spPr>
            <a:xfrm>
              <a:off x="1511309" y="3308960"/>
              <a:ext cx="1368152" cy="50405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黑体" panose="02010609060101010101" pitchFamily="49" charset="-122"/>
                  <a:ea typeface="黑体" panose="02010609060101010101" pitchFamily="49" charset="-122"/>
                </a:rPr>
                <a:t>工程造价</a:t>
              </a:r>
            </a:p>
          </p:txBody>
        </p:sp>
        <p:cxnSp>
          <p:nvCxnSpPr>
            <p:cNvPr id="6" name="直接连接符 5"/>
            <p:cNvCxnSpPr>
              <a:stCxn id="2" idx="3"/>
            </p:cNvCxnSpPr>
            <p:nvPr/>
          </p:nvCxnSpPr>
          <p:spPr>
            <a:xfrm>
              <a:off x="2879461" y="3560988"/>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a:off x="3142200" y="1285211"/>
              <a:ext cx="11294" cy="47900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153494" y="1288878"/>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10" name="矩形 9"/>
            <p:cNvSpPr/>
            <p:nvPr/>
          </p:nvSpPr>
          <p:spPr>
            <a:xfrm>
              <a:off x="3443420" y="1115953"/>
              <a:ext cx="2592288" cy="39649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设备及工器具购置费用</a:t>
              </a:r>
            </a:p>
          </p:txBody>
        </p:sp>
        <p:sp>
          <p:nvSpPr>
            <p:cNvPr id="12" name="矩形 11"/>
            <p:cNvSpPr/>
            <p:nvPr/>
          </p:nvSpPr>
          <p:spPr>
            <a:xfrm>
              <a:off x="3441526" y="2510993"/>
              <a:ext cx="2592288" cy="3960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建筑安装工程费用</a:t>
              </a:r>
            </a:p>
          </p:txBody>
        </p:sp>
        <p:cxnSp>
          <p:nvCxnSpPr>
            <p:cNvPr id="13" name="直接连接符 12"/>
            <p:cNvCxnSpPr/>
            <p:nvPr/>
          </p:nvCxnSpPr>
          <p:spPr>
            <a:xfrm>
              <a:off x="8267082" y="1258809"/>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14" name="矩形 13"/>
            <p:cNvSpPr/>
            <p:nvPr/>
          </p:nvSpPr>
          <p:spPr>
            <a:xfrm>
              <a:off x="8555114" y="1079016"/>
              <a:ext cx="1368152" cy="35958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设备运杂费</a:t>
              </a:r>
            </a:p>
          </p:txBody>
        </p:sp>
        <p:cxnSp>
          <p:nvCxnSpPr>
            <p:cNvPr id="15" name="直接连接符 14"/>
            <p:cNvCxnSpPr/>
            <p:nvPr/>
          </p:nvCxnSpPr>
          <p:spPr>
            <a:xfrm>
              <a:off x="8267082" y="862917"/>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16" name="矩形 15"/>
            <p:cNvSpPr/>
            <p:nvPr/>
          </p:nvSpPr>
          <p:spPr>
            <a:xfrm>
              <a:off x="8555114" y="610888"/>
              <a:ext cx="1368152" cy="39589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设备原价</a:t>
              </a:r>
            </a:p>
          </p:txBody>
        </p:sp>
        <p:cxnSp>
          <p:nvCxnSpPr>
            <p:cNvPr id="17" name="直接连接符 16"/>
            <p:cNvCxnSpPr/>
            <p:nvPr/>
          </p:nvCxnSpPr>
          <p:spPr>
            <a:xfrm>
              <a:off x="8266062" y="862917"/>
              <a:ext cx="1020" cy="3958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321846" y="1079016"/>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20" name="矩形 19"/>
            <p:cNvSpPr/>
            <p:nvPr/>
          </p:nvSpPr>
          <p:spPr>
            <a:xfrm>
              <a:off x="6609878" y="858514"/>
              <a:ext cx="1366344" cy="38322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设备购置费</a:t>
              </a:r>
            </a:p>
          </p:txBody>
        </p:sp>
        <p:cxnSp>
          <p:nvCxnSpPr>
            <p:cNvPr id="21" name="直接连接符 20"/>
            <p:cNvCxnSpPr/>
            <p:nvPr/>
          </p:nvCxnSpPr>
          <p:spPr>
            <a:xfrm>
              <a:off x="7978030" y="1058192"/>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6323655" y="1544697"/>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23" name="矩形 22"/>
            <p:cNvSpPr/>
            <p:nvPr/>
          </p:nvSpPr>
          <p:spPr>
            <a:xfrm>
              <a:off x="6608069" y="1314202"/>
              <a:ext cx="1368152" cy="43174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rPr>
                <a:t>工器具及生产家具购置费</a:t>
              </a:r>
            </a:p>
          </p:txBody>
        </p:sp>
        <p:cxnSp>
          <p:nvCxnSpPr>
            <p:cNvPr id="24" name="直接连接符 23"/>
            <p:cNvCxnSpPr/>
            <p:nvPr/>
          </p:nvCxnSpPr>
          <p:spPr>
            <a:xfrm>
              <a:off x="6321846" y="1079016"/>
              <a:ext cx="1809" cy="4656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327306" y="2064960"/>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a:off x="6329115" y="2470153"/>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29" name="矩形 28"/>
            <p:cNvSpPr/>
            <p:nvPr/>
          </p:nvSpPr>
          <p:spPr>
            <a:xfrm>
              <a:off x="6615338" y="2303827"/>
              <a:ext cx="1368152" cy="34207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间接费</a:t>
              </a:r>
            </a:p>
          </p:txBody>
        </p:sp>
        <p:cxnSp>
          <p:nvCxnSpPr>
            <p:cNvPr id="30" name="直接连接符 29"/>
            <p:cNvCxnSpPr/>
            <p:nvPr/>
          </p:nvCxnSpPr>
          <p:spPr>
            <a:xfrm>
              <a:off x="6327306" y="2064960"/>
              <a:ext cx="0" cy="1288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329115" y="2874024"/>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a:xfrm>
              <a:off x="6615338" y="2704651"/>
              <a:ext cx="1366343" cy="35973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利 润</a:t>
              </a:r>
            </a:p>
          </p:txBody>
        </p:sp>
        <p:cxnSp>
          <p:nvCxnSpPr>
            <p:cNvPr id="33" name="直接连接符 32"/>
            <p:cNvCxnSpPr/>
            <p:nvPr/>
          </p:nvCxnSpPr>
          <p:spPr>
            <a:xfrm>
              <a:off x="6329115" y="3353070"/>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34" name="矩形 33"/>
            <p:cNvSpPr/>
            <p:nvPr/>
          </p:nvSpPr>
          <p:spPr>
            <a:xfrm>
              <a:off x="6617147" y="3160145"/>
              <a:ext cx="1368152" cy="38585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税 金</a:t>
              </a:r>
            </a:p>
          </p:txBody>
        </p:sp>
        <p:sp>
          <p:nvSpPr>
            <p:cNvPr id="37" name="矩形 36"/>
            <p:cNvSpPr/>
            <p:nvPr/>
          </p:nvSpPr>
          <p:spPr>
            <a:xfrm>
              <a:off x="6617147" y="1893925"/>
              <a:ext cx="1368152" cy="34207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直接费</a:t>
              </a:r>
            </a:p>
          </p:txBody>
        </p:sp>
        <p:cxnSp>
          <p:nvCxnSpPr>
            <p:cNvPr id="41" name="直接连接符 40"/>
            <p:cNvCxnSpPr/>
            <p:nvPr/>
          </p:nvCxnSpPr>
          <p:spPr>
            <a:xfrm>
              <a:off x="6329115" y="3828716"/>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42" name="矩形 41"/>
            <p:cNvSpPr/>
            <p:nvPr/>
          </p:nvSpPr>
          <p:spPr>
            <a:xfrm>
              <a:off x="6615338" y="3662390"/>
              <a:ext cx="3192692" cy="34207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土地使用费</a:t>
              </a:r>
            </a:p>
          </p:txBody>
        </p:sp>
        <p:cxnSp>
          <p:nvCxnSpPr>
            <p:cNvPr id="43" name="直接连接符 42"/>
            <p:cNvCxnSpPr/>
            <p:nvPr/>
          </p:nvCxnSpPr>
          <p:spPr>
            <a:xfrm>
              <a:off x="6329115" y="4232587"/>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44" name="矩形 43"/>
            <p:cNvSpPr/>
            <p:nvPr/>
          </p:nvSpPr>
          <p:spPr>
            <a:xfrm>
              <a:off x="6617147" y="4080138"/>
              <a:ext cx="3192692" cy="35973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与项目建设有关的费用</a:t>
              </a:r>
            </a:p>
          </p:txBody>
        </p:sp>
        <p:cxnSp>
          <p:nvCxnSpPr>
            <p:cNvPr id="45" name="直接连接符 44"/>
            <p:cNvCxnSpPr/>
            <p:nvPr/>
          </p:nvCxnSpPr>
          <p:spPr>
            <a:xfrm>
              <a:off x="6329115" y="4686590"/>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46" name="矩形 45"/>
            <p:cNvSpPr/>
            <p:nvPr/>
          </p:nvSpPr>
          <p:spPr>
            <a:xfrm>
              <a:off x="6617147" y="4518709"/>
              <a:ext cx="3190884" cy="39544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与未来企业生产经营有关的费用</a:t>
              </a:r>
            </a:p>
          </p:txBody>
        </p:sp>
        <p:cxnSp>
          <p:nvCxnSpPr>
            <p:cNvPr id="48" name="直接连接符 47"/>
            <p:cNvCxnSpPr/>
            <p:nvPr/>
          </p:nvCxnSpPr>
          <p:spPr>
            <a:xfrm>
              <a:off x="6321846" y="3833425"/>
              <a:ext cx="0" cy="853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346370" y="5263537"/>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51" name="直接连接符 50"/>
            <p:cNvCxnSpPr/>
            <p:nvPr/>
          </p:nvCxnSpPr>
          <p:spPr>
            <a:xfrm>
              <a:off x="6348179" y="5668730"/>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52" name="矩形 51"/>
            <p:cNvSpPr/>
            <p:nvPr/>
          </p:nvSpPr>
          <p:spPr>
            <a:xfrm>
              <a:off x="6634402" y="5502404"/>
              <a:ext cx="1368152" cy="34207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涨价预备费</a:t>
              </a:r>
            </a:p>
          </p:txBody>
        </p:sp>
        <p:sp>
          <p:nvSpPr>
            <p:cNvPr id="53" name="矩形 52"/>
            <p:cNvSpPr/>
            <p:nvPr/>
          </p:nvSpPr>
          <p:spPr>
            <a:xfrm>
              <a:off x="6636211" y="5092502"/>
              <a:ext cx="1368152" cy="34207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基本预备费</a:t>
              </a:r>
            </a:p>
          </p:txBody>
        </p:sp>
        <p:cxnSp>
          <p:nvCxnSpPr>
            <p:cNvPr id="54" name="直接连接符 53"/>
            <p:cNvCxnSpPr/>
            <p:nvPr/>
          </p:nvCxnSpPr>
          <p:spPr>
            <a:xfrm>
              <a:off x="6348179" y="5263537"/>
              <a:ext cx="0" cy="4051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441526" y="4043832"/>
              <a:ext cx="2592288" cy="3960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工程建设其他费用</a:t>
              </a:r>
            </a:p>
          </p:txBody>
        </p:sp>
        <p:sp>
          <p:nvSpPr>
            <p:cNvPr id="58" name="矩形 57"/>
            <p:cNvSpPr/>
            <p:nvPr/>
          </p:nvSpPr>
          <p:spPr>
            <a:xfrm>
              <a:off x="3467859" y="5265668"/>
              <a:ext cx="2592288" cy="3960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预备费</a:t>
              </a:r>
            </a:p>
          </p:txBody>
        </p:sp>
        <p:sp>
          <p:nvSpPr>
            <p:cNvPr id="59" name="矩形 58"/>
            <p:cNvSpPr/>
            <p:nvPr/>
          </p:nvSpPr>
          <p:spPr>
            <a:xfrm>
              <a:off x="3467859" y="5877272"/>
              <a:ext cx="2592288" cy="3960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建设期贷款利息</a:t>
              </a:r>
            </a:p>
          </p:txBody>
        </p:sp>
        <p:cxnSp>
          <p:nvCxnSpPr>
            <p:cNvPr id="61" name="直接连接符 60"/>
            <p:cNvCxnSpPr/>
            <p:nvPr/>
          </p:nvCxnSpPr>
          <p:spPr>
            <a:xfrm>
              <a:off x="6033814" y="1314202"/>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62" name="直接连接符 61"/>
            <p:cNvCxnSpPr/>
            <p:nvPr/>
          </p:nvCxnSpPr>
          <p:spPr>
            <a:xfrm>
              <a:off x="6033814" y="2704651"/>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63" name="直接连接符 62"/>
            <p:cNvCxnSpPr/>
            <p:nvPr/>
          </p:nvCxnSpPr>
          <p:spPr>
            <a:xfrm>
              <a:off x="6041083" y="4232587"/>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64" name="直接连接符 63"/>
            <p:cNvCxnSpPr/>
            <p:nvPr/>
          </p:nvCxnSpPr>
          <p:spPr>
            <a:xfrm>
              <a:off x="6060147" y="5466133"/>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65" name="直接连接符 64"/>
            <p:cNvCxnSpPr/>
            <p:nvPr/>
          </p:nvCxnSpPr>
          <p:spPr>
            <a:xfrm>
              <a:off x="3153494" y="2699335"/>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66" name="直接连接符 65"/>
            <p:cNvCxnSpPr/>
            <p:nvPr/>
          </p:nvCxnSpPr>
          <p:spPr>
            <a:xfrm>
              <a:off x="3153494" y="4232587"/>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67" name="直接连接符 66"/>
            <p:cNvCxnSpPr/>
            <p:nvPr/>
          </p:nvCxnSpPr>
          <p:spPr>
            <a:xfrm>
              <a:off x="3179827" y="5447606"/>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68" name="直接连接符 67"/>
            <p:cNvCxnSpPr/>
            <p:nvPr/>
          </p:nvCxnSpPr>
          <p:spPr>
            <a:xfrm>
              <a:off x="3179827" y="6075294"/>
              <a:ext cx="288032" cy="0"/>
            </a:xfrm>
            <a:prstGeom prst="line">
              <a:avLst/>
            </a:prstGeom>
            <a:ln/>
          </p:spPr>
          <p:style>
            <a:lnRef idx="1">
              <a:schemeClr val="dk1"/>
            </a:lnRef>
            <a:fillRef idx="0">
              <a:schemeClr val="dk1"/>
            </a:fillRef>
            <a:effectRef idx="0">
              <a:schemeClr val="dk1"/>
            </a:effectRef>
            <a:fontRef idx="minor">
              <a:schemeClr val="tx1"/>
            </a:fontRef>
          </p:style>
        </p:cxnSp>
      </p:grpSp>
      <p:sp>
        <p:nvSpPr>
          <p:cNvPr id="71" name="TextBox 70"/>
          <p:cNvSpPr txBox="1"/>
          <p:nvPr/>
        </p:nvSpPr>
        <p:spPr>
          <a:xfrm>
            <a:off x="8639305" y="5262966"/>
            <a:ext cx="2569263" cy="369332"/>
          </a:xfrm>
          <a:prstGeom prst="rect">
            <a:avLst/>
          </a:prstGeom>
          <a:noFill/>
        </p:spPr>
        <p:txBody>
          <a:bodyPr wrap="square" rtlCol="0">
            <a:spAutoFit/>
          </a:bodyPr>
          <a:lstStyle/>
          <a:p>
            <a:r>
              <a:rPr lang="zh-CN" altLang="en-US" dirty="0">
                <a:latin typeface="方正粗圆简体" panose="03000509000000000000" pitchFamily="65" charset="-122"/>
                <a:ea typeface="方正粗圆简体" panose="03000509000000000000" pitchFamily="65" charset="-122"/>
              </a:rPr>
              <a:t>图：工程造价组成   </a:t>
            </a:r>
          </a:p>
        </p:txBody>
      </p:sp>
    </p:spTree>
    <p:extLst>
      <p:ext uri="{BB962C8B-B14F-4D97-AF65-F5344CB8AC3E}">
        <p14:creationId xmlns:p14="http://schemas.microsoft.com/office/powerpoint/2010/main" val="3450175975"/>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51</a:t>
            </a:fld>
            <a:endParaRPr lang="zh-CN" altLang="en-US" dirty="0"/>
          </a:p>
        </p:txBody>
      </p:sp>
      <p:sp>
        <p:nvSpPr>
          <p:cNvPr id="2" name="矩形 1"/>
          <p:cNvSpPr/>
          <p:nvPr/>
        </p:nvSpPr>
        <p:spPr>
          <a:xfrm>
            <a:off x="995148" y="3056275"/>
            <a:ext cx="2784830" cy="50405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solidFill>
                <a:latin typeface="黑体" panose="02010609060101010101" pitchFamily="49" charset="-122"/>
                <a:ea typeface="黑体" panose="02010609060101010101" pitchFamily="49" charset="-122"/>
              </a:rPr>
              <a:t>与项目建设有关的费用</a:t>
            </a:r>
          </a:p>
        </p:txBody>
      </p:sp>
      <p:cxnSp>
        <p:nvCxnSpPr>
          <p:cNvPr id="6" name="直接连接符 5"/>
          <p:cNvCxnSpPr>
            <a:stCxn id="2" idx="3"/>
          </p:cNvCxnSpPr>
          <p:nvPr/>
        </p:nvCxnSpPr>
        <p:spPr>
          <a:xfrm>
            <a:off x="3779978" y="3308303"/>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a:off x="4073397" y="915905"/>
            <a:ext cx="4390" cy="43737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073397" y="915905"/>
            <a:ext cx="299326" cy="3667"/>
          </a:xfrm>
          <a:prstGeom prst="line">
            <a:avLst/>
          </a:prstGeom>
          <a:ln/>
        </p:spPr>
        <p:style>
          <a:lnRef idx="1">
            <a:schemeClr val="dk1"/>
          </a:lnRef>
          <a:fillRef idx="0">
            <a:schemeClr val="dk1"/>
          </a:fillRef>
          <a:effectRef idx="0">
            <a:schemeClr val="dk1"/>
          </a:effectRef>
          <a:fontRef idx="minor">
            <a:schemeClr val="tx1"/>
          </a:fontRef>
        </p:style>
      </p:cxnSp>
      <p:sp>
        <p:nvSpPr>
          <p:cNvPr id="10" name="矩形 9"/>
          <p:cNvSpPr/>
          <p:nvPr/>
        </p:nvSpPr>
        <p:spPr>
          <a:xfrm>
            <a:off x="4374617" y="746647"/>
            <a:ext cx="2592288" cy="39649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建设单位管理</a:t>
            </a:r>
          </a:p>
        </p:txBody>
      </p:sp>
      <p:sp>
        <p:nvSpPr>
          <p:cNvPr id="59" name="矩形 58"/>
          <p:cNvSpPr/>
          <p:nvPr/>
        </p:nvSpPr>
        <p:spPr>
          <a:xfrm>
            <a:off x="4367808" y="5006199"/>
            <a:ext cx="2592288" cy="57806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市政公用设施建设及绿化补偿费</a:t>
            </a:r>
          </a:p>
        </p:txBody>
      </p:sp>
      <p:cxnSp>
        <p:nvCxnSpPr>
          <p:cNvPr id="61" name="直接连接符 60"/>
          <p:cNvCxnSpPr/>
          <p:nvPr/>
        </p:nvCxnSpPr>
        <p:spPr>
          <a:xfrm>
            <a:off x="6965011" y="944896"/>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66" name="直接连接符 65"/>
          <p:cNvCxnSpPr/>
          <p:nvPr/>
        </p:nvCxnSpPr>
        <p:spPr>
          <a:xfrm>
            <a:off x="4079776" y="1417428"/>
            <a:ext cx="288032" cy="0"/>
          </a:xfrm>
          <a:prstGeom prst="line">
            <a:avLst/>
          </a:prstGeom>
          <a:ln/>
        </p:spPr>
        <p:style>
          <a:lnRef idx="1">
            <a:schemeClr val="dk1"/>
          </a:lnRef>
          <a:fillRef idx="0">
            <a:schemeClr val="dk1"/>
          </a:fillRef>
          <a:effectRef idx="0">
            <a:schemeClr val="dk1"/>
          </a:effectRef>
          <a:fontRef idx="minor">
            <a:schemeClr val="tx1"/>
          </a:fontRef>
        </p:style>
      </p:cxnSp>
      <p:cxnSp>
        <p:nvCxnSpPr>
          <p:cNvPr id="68" name="直接连接符 67"/>
          <p:cNvCxnSpPr/>
          <p:nvPr/>
        </p:nvCxnSpPr>
        <p:spPr>
          <a:xfrm>
            <a:off x="4079776" y="5289648"/>
            <a:ext cx="290166" cy="0"/>
          </a:xfrm>
          <a:prstGeom prst="line">
            <a:avLst/>
          </a:prstGeom>
          <a:ln/>
        </p:spPr>
        <p:style>
          <a:lnRef idx="1">
            <a:schemeClr val="dk1"/>
          </a:lnRef>
          <a:fillRef idx="0">
            <a:schemeClr val="dk1"/>
          </a:fillRef>
          <a:effectRef idx="0">
            <a:schemeClr val="dk1"/>
          </a:effectRef>
          <a:fontRef idx="minor">
            <a:schemeClr val="tx1"/>
          </a:fontRef>
        </p:style>
      </p:cxnSp>
      <p:sp>
        <p:nvSpPr>
          <p:cNvPr id="71" name="TextBox 70"/>
          <p:cNvSpPr txBox="1"/>
          <p:nvPr/>
        </p:nvSpPr>
        <p:spPr>
          <a:xfrm>
            <a:off x="7802167" y="5584264"/>
            <a:ext cx="3863752" cy="369332"/>
          </a:xfrm>
          <a:prstGeom prst="rect">
            <a:avLst/>
          </a:prstGeom>
          <a:noFill/>
        </p:spPr>
        <p:txBody>
          <a:bodyPr wrap="square" rtlCol="0">
            <a:spAutoFit/>
          </a:bodyPr>
          <a:lstStyle/>
          <a:p>
            <a:r>
              <a:rPr lang="zh-CN" altLang="en-US" dirty="0">
                <a:latin typeface="方正粗圆简体" panose="03000509000000000000" pitchFamily="65" charset="-122"/>
                <a:ea typeface="方正粗圆简体" panose="03000509000000000000" pitchFamily="65" charset="-122"/>
              </a:rPr>
              <a:t>图：与项目建设有关的费用价组成   </a:t>
            </a:r>
          </a:p>
        </p:txBody>
      </p:sp>
      <p:sp>
        <p:nvSpPr>
          <p:cNvPr id="69" name="矩形 68"/>
          <p:cNvSpPr/>
          <p:nvPr/>
        </p:nvSpPr>
        <p:spPr>
          <a:xfrm>
            <a:off x="7629756" y="292006"/>
            <a:ext cx="1735068" cy="34207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建设单位管理费</a:t>
            </a:r>
          </a:p>
        </p:txBody>
      </p:sp>
      <p:sp>
        <p:nvSpPr>
          <p:cNvPr id="73" name="矩形 72"/>
          <p:cNvSpPr/>
          <p:nvPr/>
        </p:nvSpPr>
        <p:spPr>
          <a:xfrm>
            <a:off x="7629756" y="737422"/>
            <a:ext cx="1733259" cy="35973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工程建设监理费</a:t>
            </a:r>
          </a:p>
        </p:txBody>
      </p:sp>
      <p:sp>
        <p:nvSpPr>
          <p:cNvPr id="75" name="矩形 74"/>
          <p:cNvSpPr/>
          <p:nvPr/>
        </p:nvSpPr>
        <p:spPr>
          <a:xfrm>
            <a:off x="7629756" y="1200506"/>
            <a:ext cx="1733259" cy="39544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工程质量监督费</a:t>
            </a:r>
          </a:p>
        </p:txBody>
      </p:sp>
      <p:sp>
        <p:nvSpPr>
          <p:cNvPr id="89" name="矩形 88"/>
          <p:cNvSpPr/>
          <p:nvPr/>
        </p:nvSpPr>
        <p:spPr>
          <a:xfrm>
            <a:off x="4374617" y="1219406"/>
            <a:ext cx="2592288" cy="3960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可行性研究费</a:t>
            </a:r>
          </a:p>
        </p:txBody>
      </p:sp>
      <p:cxnSp>
        <p:nvCxnSpPr>
          <p:cNvPr id="91" name="直接连接符 90"/>
          <p:cNvCxnSpPr/>
          <p:nvPr/>
        </p:nvCxnSpPr>
        <p:spPr>
          <a:xfrm flipH="1">
            <a:off x="7252432" y="436022"/>
            <a:ext cx="9409" cy="9361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7256831" y="436022"/>
            <a:ext cx="376713" cy="0"/>
          </a:xfrm>
          <a:prstGeom prst="line">
            <a:avLst/>
          </a:prstGeom>
          <a:ln/>
        </p:spPr>
        <p:style>
          <a:lnRef idx="1">
            <a:schemeClr val="dk1"/>
          </a:lnRef>
          <a:fillRef idx="0">
            <a:schemeClr val="dk1"/>
          </a:fillRef>
          <a:effectRef idx="0">
            <a:schemeClr val="dk1"/>
          </a:effectRef>
          <a:fontRef idx="minor">
            <a:schemeClr val="tx1"/>
          </a:fontRef>
        </p:style>
      </p:cxnSp>
      <p:cxnSp>
        <p:nvCxnSpPr>
          <p:cNvPr id="93" name="直接连接符 92"/>
          <p:cNvCxnSpPr/>
          <p:nvPr/>
        </p:nvCxnSpPr>
        <p:spPr>
          <a:xfrm>
            <a:off x="7253043" y="942546"/>
            <a:ext cx="376713" cy="0"/>
          </a:xfrm>
          <a:prstGeom prst="line">
            <a:avLst/>
          </a:prstGeom>
          <a:ln/>
        </p:spPr>
        <p:style>
          <a:lnRef idx="1">
            <a:schemeClr val="dk1"/>
          </a:lnRef>
          <a:fillRef idx="0">
            <a:schemeClr val="dk1"/>
          </a:fillRef>
          <a:effectRef idx="0">
            <a:schemeClr val="dk1"/>
          </a:effectRef>
          <a:fontRef idx="minor">
            <a:schemeClr val="tx1"/>
          </a:fontRef>
        </p:style>
      </p:cxnSp>
      <p:cxnSp>
        <p:nvCxnSpPr>
          <p:cNvPr id="94" name="直接连接符 93"/>
          <p:cNvCxnSpPr/>
          <p:nvPr/>
        </p:nvCxnSpPr>
        <p:spPr>
          <a:xfrm>
            <a:off x="7253043" y="1372126"/>
            <a:ext cx="376713" cy="0"/>
          </a:xfrm>
          <a:prstGeom prst="line">
            <a:avLst/>
          </a:prstGeom>
          <a:ln/>
        </p:spPr>
        <p:style>
          <a:lnRef idx="1">
            <a:schemeClr val="dk1"/>
          </a:lnRef>
          <a:fillRef idx="0">
            <a:schemeClr val="dk1"/>
          </a:fillRef>
          <a:effectRef idx="0">
            <a:schemeClr val="dk1"/>
          </a:effectRef>
          <a:fontRef idx="minor">
            <a:schemeClr val="tx1"/>
          </a:fontRef>
        </p:style>
      </p:cxnSp>
      <p:cxnSp>
        <p:nvCxnSpPr>
          <p:cNvPr id="110" name="直接连接符 109"/>
          <p:cNvCxnSpPr/>
          <p:nvPr/>
        </p:nvCxnSpPr>
        <p:spPr>
          <a:xfrm>
            <a:off x="4066588" y="1856219"/>
            <a:ext cx="299326" cy="3667"/>
          </a:xfrm>
          <a:prstGeom prst="line">
            <a:avLst/>
          </a:prstGeom>
          <a:ln/>
        </p:spPr>
        <p:style>
          <a:lnRef idx="1">
            <a:schemeClr val="dk1"/>
          </a:lnRef>
          <a:fillRef idx="0">
            <a:schemeClr val="dk1"/>
          </a:fillRef>
          <a:effectRef idx="0">
            <a:schemeClr val="dk1"/>
          </a:effectRef>
          <a:fontRef idx="minor">
            <a:schemeClr val="tx1"/>
          </a:fontRef>
        </p:style>
      </p:cxnSp>
      <p:sp>
        <p:nvSpPr>
          <p:cNvPr id="111" name="矩形 110"/>
          <p:cNvSpPr/>
          <p:nvPr/>
        </p:nvSpPr>
        <p:spPr>
          <a:xfrm>
            <a:off x="4367808" y="1686961"/>
            <a:ext cx="2592288" cy="39649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研究试验费</a:t>
            </a:r>
          </a:p>
        </p:txBody>
      </p:sp>
      <p:cxnSp>
        <p:nvCxnSpPr>
          <p:cNvPr id="112" name="直接连接符 111"/>
          <p:cNvCxnSpPr/>
          <p:nvPr/>
        </p:nvCxnSpPr>
        <p:spPr>
          <a:xfrm>
            <a:off x="4072967" y="2357742"/>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113" name="矩形 112"/>
          <p:cNvSpPr/>
          <p:nvPr/>
        </p:nvSpPr>
        <p:spPr>
          <a:xfrm>
            <a:off x="4367808" y="2159720"/>
            <a:ext cx="2592288" cy="3960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勘察设计费</a:t>
            </a:r>
          </a:p>
        </p:txBody>
      </p:sp>
      <p:cxnSp>
        <p:nvCxnSpPr>
          <p:cNvPr id="122" name="直接连接符 121"/>
          <p:cNvCxnSpPr/>
          <p:nvPr/>
        </p:nvCxnSpPr>
        <p:spPr>
          <a:xfrm>
            <a:off x="4080206" y="2806780"/>
            <a:ext cx="299326" cy="3667"/>
          </a:xfrm>
          <a:prstGeom prst="line">
            <a:avLst/>
          </a:prstGeom>
          <a:ln/>
        </p:spPr>
        <p:style>
          <a:lnRef idx="1">
            <a:schemeClr val="dk1"/>
          </a:lnRef>
          <a:fillRef idx="0">
            <a:schemeClr val="dk1"/>
          </a:fillRef>
          <a:effectRef idx="0">
            <a:schemeClr val="dk1"/>
          </a:effectRef>
          <a:fontRef idx="minor">
            <a:schemeClr val="tx1"/>
          </a:fontRef>
        </p:style>
      </p:cxnSp>
      <p:sp>
        <p:nvSpPr>
          <p:cNvPr id="123" name="矩形 122"/>
          <p:cNvSpPr/>
          <p:nvPr/>
        </p:nvSpPr>
        <p:spPr>
          <a:xfrm>
            <a:off x="4381426" y="2637522"/>
            <a:ext cx="2592288" cy="39649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环境影响评价费</a:t>
            </a:r>
          </a:p>
        </p:txBody>
      </p:sp>
      <p:cxnSp>
        <p:nvCxnSpPr>
          <p:cNvPr id="124" name="直接连接符 123"/>
          <p:cNvCxnSpPr/>
          <p:nvPr/>
        </p:nvCxnSpPr>
        <p:spPr>
          <a:xfrm>
            <a:off x="4086585" y="3308303"/>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125" name="矩形 124"/>
          <p:cNvSpPr/>
          <p:nvPr/>
        </p:nvSpPr>
        <p:spPr>
          <a:xfrm>
            <a:off x="4381426" y="3110281"/>
            <a:ext cx="2592288" cy="3960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职业安全卫生健康评价费</a:t>
            </a:r>
          </a:p>
        </p:txBody>
      </p:sp>
      <p:cxnSp>
        <p:nvCxnSpPr>
          <p:cNvPr id="126" name="直接连接符 125"/>
          <p:cNvCxnSpPr/>
          <p:nvPr/>
        </p:nvCxnSpPr>
        <p:spPr>
          <a:xfrm>
            <a:off x="4073397" y="3747094"/>
            <a:ext cx="299326" cy="3667"/>
          </a:xfrm>
          <a:prstGeom prst="line">
            <a:avLst/>
          </a:prstGeom>
          <a:ln/>
        </p:spPr>
        <p:style>
          <a:lnRef idx="1">
            <a:schemeClr val="dk1"/>
          </a:lnRef>
          <a:fillRef idx="0">
            <a:schemeClr val="dk1"/>
          </a:fillRef>
          <a:effectRef idx="0">
            <a:schemeClr val="dk1"/>
          </a:effectRef>
          <a:fontRef idx="minor">
            <a:schemeClr val="tx1"/>
          </a:fontRef>
        </p:style>
      </p:cxnSp>
      <p:sp>
        <p:nvSpPr>
          <p:cNvPr id="127" name="矩形 126"/>
          <p:cNvSpPr/>
          <p:nvPr/>
        </p:nvSpPr>
        <p:spPr>
          <a:xfrm>
            <a:off x="4374617" y="3577836"/>
            <a:ext cx="2592288" cy="39649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场地准备及临时设施费</a:t>
            </a:r>
          </a:p>
        </p:txBody>
      </p:sp>
      <p:cxnSp>
        <p:nvCxnSpPr>
          <p:cNvPr id="128" name="直接连接符 127"/>
          <p:cNvCxnSpPr/>
          <p:nvPr/>
        </p:nvCxnSpPr>
        <p:spPr>
          <a:xfrm>
            <a:off x="4079776" y="4248617"/>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129" name="矩形 128"/>
          <p:cNvSpPr/>
          <p:nvPr/>
        </p:nvSpPr>
        <p:spPr>
          <a:xfrm>
            <a:off x="4374617" y="4050595"/>
            <a:ext cx="2592288" cy="3960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引进技术和设备其他费用</a:t>
            </a:r>
          </a:p>
        </p:txBody>
      </p:sp>
      <p:cxnSp>
        <p:nvCxnSpPr>
          <p:cNvPr id="130" name="直接连接符 129"/>
          <p:cNvCxnSpPr/>
          <p:nvPr/>
        </p:nvCxnSpPr>
        <p:spPr>
          <a:xfrm>
            <a:off x="4079776" y="4726419"/>
            <a:ext cx="288032" cy="0"/>
          </a:xfrm>
          <a:prstGeom prst="line">
            <a:avLst/>
          </a:prstGeom>
          <a:ln/>
        </p:spPr>
        <p:style>
          <a:lnRef idx="1">
            <a:schemeClr val="dk1"/>
          </a:lnRef>
          <a:fillRef idx="0">
            <a:schemeClr val="dk1"/>
          </a:fillRef>
          <a:effectRef idx="0">
            <a:schemeClr val="dk1"/>
          </a:effectRef>
          <a:fontRef idx="minor">
            <a:schemeClr val="tx1"/>
          </a:fontRef>
        </p:style>
      </p:cxnSp>
      <p:sp>
        <p:nvSpPr>
          <p:cNvPr id="131" name="矩形 130"/>
          <p:cNvSpPr/>
          <p:nvPr/>
        </p:nvSpPr>
        <p:spPr>
          <a:xfrm>
            <a:off x="4374617" y="4528397"/>
            <a:ext cx="2592288" cy="39604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solidFill>
              </a:rPr>
              <a:t>工程保险费</a:t>
            </a:r>
          </a:p>
        </p:txBody>
      </p:sp>
    </p:spTree>
    <p:extLst>
      <p:ext uri="{BB962C8B-B14F-4D97-AF65-F5344CB8AC3E}">
        <p14:creationId xmlns:p14="http://schemas.microsoft.com/office/powerpoint/2010/main" val="41486410"/>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52</a:t>
            </a:fld>
            <a:endParaRPr lang="zh-CN" altLang="en-US" dirty="0"/>
          </a:p>
        </p:txBody>
      </p:sp>
      <p:sp>
        <p:nvSpPr>
          <p:cNvPr id="2" name="矩形 1"/>
          <p:cNvSpPr/>
          <p:nvPr/>
        </p:nvSpPr>
        <p:spPr>
          <a:xfrm>
            <a:off x="1127448" y="764704"/>
            <a:ext cx="6096000" cy="923330"/>
          </a:xfrm>
          <a:prstGeom prst="rect">
            <a:avLst/>
          </a:prstGeom>
        </p:spPr>
        <p:txBody>
          <a:bodyPr>
            <a:spAutoFit/>
          </a:bodyPr>
          <a:lstStyle/>
          <a:p>
            <a:pPr algn="ctr"/>
            <a:r>
              <a:rPr lang="zh-CN" altLang="en-US" b="1" dirty="0">
                <a:solidFill>
                  <a:srgbClr val="FF2941"/>
                </a:solidFill>
              </a:rPr>
              <a:t>住房城乡建设部办公厅关于征求</a:t>
            </a:r>
            <a:r>
              <a:rPr lang="en-US" altLang="zh-CN" b="1" dirty="0">
                <a:solidFill>
                  <a:srgbClr val="FF2941"/>
                </a:solidFill>
              </a:rPr>
              <a:t>《</a:t>
            </a:r>
            <a:r>
              <a:rPr lang="zh-CN" altLang="en-US" b="1" dirty="0">
                <a:solidFill>
                  <a:srgbClr val="FF2941"/>
                </a:solidFill>
              </a:rPr>
              <a:t>建设项目总投资费用项目组成</a:t>
            </a:r>
            <a:r>
              <a:rPr lang="en-US" altLang="zh-CN" b="1" dirty="0">
                <a:solidFill>
                  <a:srgbClr val="FF2941"/>
                </a:solidFill>
              </a:rPr>
              <a:t>》《</a:t>
            </a:r>
            <a:r>
              <a:rPr lang="zh-CN" altLang="en-US" b="1" dirty="0">
                <a:solidFill>
                  <a:srgbClr val="FF2941"/>
                </a:solidFill>
              </a:rPr>
              <a:t>建设项目工程总承包费用项目组成</a:t>
            </a:r>
            <a:r>
              <a:rPr lang="en-US" altLang="zh-CN" b="1" dirty="0">
                <a:solidFill>
                  <a:srgbClr val="FF2941"/>
                </a:solidFill>
              </a:rPr>
              <a:t>》</a:t>
            </a:r>
            <a:r>
              <a:rPr lang="zh-CN" altLang="en-US" b="1" dirty="0">
                <a:solidFill>
                  <a:srgbClr val="FF2941"/>
                </a:solidFill>
              </a:rPr>
              <a:t>意见的函 </a:t>
            </a:r>
            <a:endParaRPr lang="zh-CN" altLang="en-US" dirty="0"/>
          </a:p>
          <a:p>
            <a:pPr algn="ctr"/>
            <a:r>
              <a:rPr lang="zh-CN" altLang="en-US" b="1" dirty="0">
                <a:solidFill>
                  <a:srgbClr val="FF2941"/>
                </a:solidFill>
              </a:rPr>
              <a:t>建办标函</a:t>
            </a:r>
            <a:r>
              <a:rPr lang="en-US" altLang="zh-CN" b="1" dirty="0">
                <a:solidFill>
                  <a:srgbClr val="FF2941"/>
                </a:solidFill>
              </a:rPr>
              <a:t>[2017]621</a:t>
            </a:r>
            <a:r>
              <a:rPr lang="zh-CN" altLang="en-US" b="1" dirty="0">
                <a:solidFill>
                  <a:srgbClr val="FF2941"/>
                </a:solidFill>
              </a:rPr>
              <a:t>号 </a:t>
            </a:r>
            <a:endParaRPr lang="zh-CN" altLang="en-US" dirty="0">
              <a:effectLst/>
            </a:endParaRPr>
          </a:p>
        </p:txBody>
      </p:sp>
      <p:sp>
        <p:nvSpPr>
          <p:cNvPr id="3" name="矩形 2"/>
          <p:cNvSpPr/>
          <p:nvPr/>
        </p:nvSpPr>
        <p:spPr>
          <a:xfrm>
            <a:off x="1066181" y="1738128"/>
            <a:ext cx="6192688" cy="4555093"/>
          </a:xfrm>
          <a:prstGeom prst="rect">
            <a:avLst/>
          </a:prstGeom>
        </p:spPr>
        <p:txBody>
          <a:bodyPr wrap="square">
            <a:spAutoFit/>
          </a:bodyPr>
          <a:lstStyle/>
          <a:p>
            <a:r>
              <a:rPr lang="zh-CN" altLang="en-US" sz="1600" dirty="0">
                <a:latin typeface="+mj-ea"/>
                <a:ea typeface="+mj-ea"/>
              </a:rPr>
              <a:t>各省、自治区住房和城乡建设厅，直辖市建委，国务院有关部门办公厅（室）：</a:t>
            </a:r>
          </a:p>
          <a:p>
            <a:r>
              <a:rPr lang="zh-CN" altLang="en-US" sz="1600" dirty="0">
                <a:latin typeface="+mj-ea"/>
                <a:ea typeface="+mj-ea"/>
              </a:rPr>
              <a:t>　　为深化建筑业“放管服”改革，降低企业经营成本，激发市场投资活力，促进建设项目工程总承包，满足建设各方合理确定和有效控制工程造价的需要，我部组织起草了</a:t>
            </a:r>
            <a:r>
              <a:rPr lang="en-US" altLang="zh-CN" sz="1600" dirty="0">
                <a:latin typeface="+mj-ea"/>
                <a:ea typeface="+mj-ea"/>
              </a:rPr>
              <a:t>《</a:t>
            </a:r>
            <a:r>
              <a:rPr lang="zh-CN" altLang="en-US" sz="1600" dirty="0">
                <a:latin typeface="+mj-ea"/>
                <a:ea typeface="+mj-ea"/>
              </a:rPr>
              <a:t>建设项目总投资费用项目组成（征求意见稿）</a:t>
            </a:r>
            <a:r>
              <a:rPr lang="en-US" altLang="zh-CN" sz="1600" dirty="0">
                <a:latin typeface="+mj-ea"/>
                <a:ea typeface="+mj-ea"/>
              </a:rPr>
              <a:t>》《</a:t>
            </a:r>
            <a:r>
              <a:rPr lang="zh-CN" altLang="en-US" sz="1600" dirty="0">
                <a:latin typeface="+mj-ea"/>
                <a:ea typeface="+mj-ea"/>
              </a:rPr>
              <a:t>建设项目工程总承包费用项目组成（征求意见稿）</a:t>
            </a:r>
            <a:r>
              <a:rPr lang="en-US" altLang="zh-CN" sz="1600" dirty="0">
                <a:latin typeface="+mj-ea"/>
                <a:ea typeface="+mj-ea"/>
              </a:rPr>
              <a:t>》</a:t>
            </a:r>
            <a:r>
              <a:rPr lang="zh-CN" altLang="en-US" sz="1600" dirty="0">
                <a:latin typeface="+mj-ea"/>
                <a:ea typeface="+mj-ea"/>
              </a:rPr>
              <a:t>（详见附件），现送你们征求意见，请于</a:t>
            </a:r>
            <a:r>
              <a:rPr lang="en-US" altLang="zh-CN" sz="1600" dirty="0">
                <a:latin typeface="+mj-ea"/>
                <a:ea typeface="+mj-ea"/>
              </a:rPr>
              <a:t>2017</a:t>
            </a:r>
            <a:r>
              <a:rPr lang="zh-CN" altLang="en-US" sz="1600" dirty="0">
                <a:latin typeface="+mj-ea"/>
                <a:ea typeface="+mj-ea"/>
              </a:rPr>
              <a:t>年</a:t>
            </a:r>
            <a:r>
              <a:rPr lang="en-US" altLang="zh-CN" sz="1600" dirty="0">
                <a:latin typeface="+mj-ea"/>
                <a:ea typeface="+mj-ea"/>
              </a:rPr>
              <a:t>9</a:t>
            </a:r>
            <a:r>
              <a:rPr lang="zh-CN" altLang="en-US" sz="1600" dirty="0">
                <a:latin typeface="+mj-ea"/>
                <a:ea typeface="+mj-ea"/>
              </a:rPr>
              <a:t>月</a:t>
            </a:r>
            <a:r>
              <a:rPr lang="en-US" altLang="zh-CN" sz="1600" dirty="0">
                <a:latin typeface="+mj-ea"/>
                <a:ea typeface="+mj-ea"/>
              </a:rPr>
              <a:t>20</a:t>
            </a:r>
            <a:r>
              <a:rPr lang="zh-CN" altLang="en-US" sz="1600" dirty="0">
                <a:latin typeface="+mj-ea"/>
                <a:ea typeface="+mj-ea"/>
              </a:rPr>
              <a:t>日前将意见函告我部标准定额司。</a:t>
            </a:r>
          </a:p>
          <a:p>
            <a:r>
              <a:rPr lang="zh-CN" altLang="en-US" sz="1600" dirty="0">
                <a:latin typeface="+mj-ea"/>
                <a:ea typeface="+mj-ea"/>
              </a:rPr>
              <a:t>　　联系人：唐亚丽</a:t>
            </a:r>
          </a:p>
          <a:p>
            <a:r>
              <a:rPr lang="zh-CN" altLang="en-US" sz="1600" dirty="0">
                <a:latin typeface="+mj-ea"/>
                <a:ea typeface="+mj-ea"/>
              </a:rPr>
              <a:t>　　电　话：</a:t>
            </a:r>
            <a:r>
              <a:rPr lang="en-US" altLang="zh-CN" sz="1600" dirty="0">
                <a:latin typeface="+mj-ea"/>
                <a:ea typeface="+mj-ea"/>
              </a:rPr>
              <a:t>010-58933231</a:t>
            </a:r>
          </a:p>
          <a:p>
            <a:r>
              <a:rPr lang="zh-CN" altLang="en-US" sz="1600" dirty="0">
                <a:latin typeface="+mj-ea"/>
                <a:ea typeface="+mj-ea"/>
              </a:rPr>
              <a:t>　　传　真：</a:t>
            </a:r>
            <a:r>
              <a:rPr lang="en-US" altLang="zh-CN" sz="1600" dirty="0">
                <a:latin typeface="+mj-ea"/>
                <a:ea typeface="+mj-ea"/>
              </a:rPr>
              <a:t>010-58933216</a:t>
            </a:r>
          </a:p>
          <a:p>
            <a:r>
              <a:rPr lang="zh-CN" altLang="en-US" sz="1600" dirty="0">
                <a:latin typeface="+mj-ea"/>
                <a:ea typeface="+mj-ea"/>
              </a:rPr>
              <a:t>　　邮　箱：</a:t>
            </a:r>
            <a:r>
              <a:rPr lang="en-US" altLang="zh-CN" sz="1600" dirty="0">
                <a:latin typeface="+mj-ea"/>
                <a:ea typeface="+mj-ea"/>
              </a:rPr>
              <a:t>kency@mail.cin.gov.cn</a:t>
            </a:r>
          </a:p>
          <a:p>
            <a:r>
              <a:rPr lang="zh-CN" altLang="en-US" sz="1600" dirty="0">
                <a:latin typeface="+mj-ea"/>
                <a:ea typeface="+mj-ea"/>
              </a:rPr>
              <a:t>　　附件：</a:t>
            </a:r>
            <a:r>
              <a:rPr lang="en-US" altLang="zh-CN" sz="1600" dirty="0">
                <a:latin typeface="+mj-ea"/>
                <a:ea typeface="+mj-ea"/>
              </a:rPr>
              <a:t>1.《</a:t>
            </a:r>
            <a:r>
              <a:rPr lang="zh-CN" altLang="en-US" sz="1600" dirty="0">
                <a:latin typeface="+mj-ea"/>
                <a:ea typeface="+mj-ea"/>
              </a:rPr>
              <a:t>建设项目总投资费用项目组成</a:t>
            </a:r>
            <a:r>
              <a:rPr lang="en-US" altLang="zh-CN" sz="1600" dirty="0">
                <a:latin typeface="+mj-ea"/>
                <a:ea typeface="+mj-ea"/>
              </a:rPr>
              <a:t>》</a:t>
            </a:r>
            <a:r>
              <a:rPr lang="zh-CN" altLang="en-US" sz="1600" dirty="0">
                <a:latin typeface="+mj-ea"/>
                <a:ea typeface="+mj-ea"/>
              </a:rPr>
              <a:t>（征求意见稿）</a:t>
            </a:r>
          </a:p>
          <a:p>
            <a:r>
              <a:rPr lang="zh-CN" altLang="en-US" sz="1600" dirty="0">
                <a:latin typeface="+mj-ea"/>
                <a:ea typeface="+mj-ea"/>
              </a:rPr>
              <a:t>　　　　　</a:t>
            </a:r>
            <a:r>
              <a:rPr lang="en-US" altLang="zh-CN" sz="1600" dirty="0">
                <a:latin typeface="+mj-ea"/>
                <a:ea typeface="+mj-ea"/>
              </a:rPr>
              <a:t>2.《</a:t>
            </a:r>
            <a:r>
              <a:rPr lang="zh-CN" altLang="en-US" sz="1600" dirty="0">
                <a:latin typeface="+mj-ea"/>
                <a:ea typeface="+mj-ea"/>
              </a:rPr>
              <a:t>建设项目工程总承包费用项目组成</a:t>
            </a:r>
            <a:r>
              <a:rPr lang="en-US" altLang="zh-CN" sz="1600" dirty="0">
                <a:latin typeface="+mj-ea"/>
                <a:ea typeface="+mj-ea"/>
              </a:rPr>
              <a:t>》</a:t>
            </a:r>
            <a:r>
              <a:rPr lang="zh-CN" altLang="en-US" sz="1600" dirty="0">
                <a:latin typeface="+mj-ea"/>
                <a:ea typeface="+mj-ea"/>
              </a:rPr>
              <a:t>（征求意见稿）</a:t>
            </a:r>
          </a:p>
          <a:p>
            <a:r>
              <a:rPr lang="zh-CN" altLang="en-US" dirty="0"/>
              <a:t> </a:t>
            </a:r>
          </a:p>
          <a:p>
            <a:pPr algn="r"/>
            <a:r>
              <a:rPr lang="zh-CN" altLang="en-US" sz="1600" dirty="0"/>
              <a:t>　　　　　　　　　　　　　　　　　　　　　　　　　　　　　　　　　　　　　　中华人民共和国住房和城乡建设部办公厅</a:t>
            </a:r>
          </a:p>
          <a:p>
            <a:pPr algn="r"/>
            <a:r>
              <a:rPr lang="zh-CN" altLang="en-US" sz="1600" dirty="0"/>
              <a:t>　　　　　　　　　　　　　　　　　　　　　　　</a:t>
            </a:r>
            <a:r>
              <a:rPr lang="en-US" altLang="zh-CN" sz="1600" dirty="0"/>
              <a:t>2017</a:t>
            </a:r>
            <a:r>
              <a:rPr lang="zh-CN" altLang="en-US" sz="1600" dirty="0"/>
              <a:t>年</a:t>
            </a:r>
            <a:r>
              <a:rPr lang="en-US" altLang="zh-CN" sz="1600" dirty="0"/>
              <a:t>9</a:t>
            </a:r>
            <a:r>
              <a:rPr lang="zh-CN" altLang="en-US" sz="1600" dirty="0"/>
              <a:t>月</a:t>
            </a:r>
            <a:r>
              <a:rPr lang="en-US" altLang="zh-CN" sz="1600" dirty="0"/>
              <a:t>4</a:t>
            </a:r>
            <a:r>
              <a:rPr lang="zh-CN" altLang="en-US" sz="1600" dirty="0"/>
              <a:t>日</a:t>
            </a:r>
            <a:endParaRPr lang="zh-CN" altLang="en-US" sz="1600" dirty="0">
              <a:effectLst/>
            </a:endParaRPr>
          </a:p>
        </p:txBody>
      </p:sp>
      <p:sp>
        <p:nvSpPr>
          <p:cNvPr id="8" name="矩形 7"/>
          <p:cNvSpPr/>
          <p:nvPr/>
        </p:nvSpPr>
        <p:spPr>
          <a:xfrm>
            <a:off x="7392144" y="1124744"/>
            <a:ext cx="4608512" cy="5078313"/>
          </a:xfrm>
          <a:prstGeom prst="rect">
            <a:avLst/>
          </a:prstGeom>
        </p:spPr>
        <p:txBody>
          <a:bodyPr wrap="square">
            <a:spAutoFit/>
          </a:bodyPr>
          <a:lstStyle/>
          <a:p>
            <a:r>
              <a:rPr lang="zh-CN" altLang="en-US" dirty="0">
                <a:latin typeface="FangSong_GB2312" panose="02010609030101010101" pitchFamily="49" charset="-122"/>
                <a:ea typeface="FangSong_GB2312" panose="02010609030101010101" pitchFamily="49" charset="-122"/>
              </a:rPr>
              <a:t>第三条 建设项目工程总承包费用项目由建筑安装工程费、设备购置费、总承包其他费、暂列费用构成。</a:t>
            </a:r>
            <a:endParaRPr lang="en-US" altLang="zh-CN" dirty="0">
              <a:latin typeface="FangSong_GB2312" panose="02010609030101010101" pitchFamily="49" charset="-122"/>
              <a:ea typeface="FangSong_GB2312" panose="02010609030101010101" pitchFamily="49" charset="-122"/>
            </a:endParaRPr>
          </a:p>
          <a:p>
            <a:endParaRPr lang="en-US" altLang="zh-CN" dirty="0">
              <a:effectLst/>
              <a:latin typeface="FangSong_GB2312" panose="02010609030101010101" pitchFamily="49" charset="-122"/>
              <a:ea typeface="FangSong_GB2312" panose="02010609030101010101" pitchFamily="49" charset="-122"/>
            </a:endParaRPr>
          </a:p>
          <a:p>
            <a:r>
              <a:rPr lang="zh-CN" altLang="en-US" dirty="0">
                <a:latin typeface="FangSong_GB2312" panose="02010609030101010101" pitchFamily="49" charset="-122"/>
                <a:ea typeface="FangSong_GB2312" panose="02010609030101010101" pitchFamily="49" charset="-122"/>
              </a:rPr>
              <a:t>第七条　总承包其他费。指建设单位应当分摊计入工程总承包相关项目的各项费用和税金支出，并按照合同约定支付给总承包单位的费用。主要包括：</a:t>
            </a:r>
          </a:p>
          <a:p>
            <a:r>
              <a:rPr lang="zh-CN" altLang="en-US" dirty="0">
                <a:latin typeface="FangSong_GB2312" panose="02010609030101010101" pitchFamily="49" charset="-122"/>
                <a:ea typeface="FangSong_GB2312" panose="02010609030101010101" pitchFamily="49" charset="-122"/>
              </a:rPr>
              <a:t>（一）勘察费、设计费、研究试验费。</a:t>
            </a:r>
          </a:p>
          <a:p>
            <a:r>
              <a:rPr lang="zh-CN" altLang="en-US" dirty="0">
                <a:latin typeface="FangSong_GB2312" panose="02010609030101010101" pitchFamily="49" charset="-122"/>
                <a:ea typeface="FangSong_GB2312" panose="02010609030101010101" pitchFamily="49" charset="-122"/>
              </a:rPr>
              <a:t>（二）土地租用及补偿费。</a:t>
            </a:r>
            <a:endParaRPr lang="en-US" altLang="zh-CN" dirty="0">
              <a:latin typeface="FangSong_GB2312" panose="02010609030101010101" pitchFamily="49" charset="-122"/>
              <a:ea typeface="FangSong_GB2312" panose="02010609030101010101" pitchFamily="49" charset="-122"/>
            </a:endParaRPr>
          </a:p>
          <a:p>
            <a:r>
              <a:rPr lang="zh-CN" altLang="en-US" dirty="0">
                <a:latin typeface="FangSong_GB2312" panose="02010609030101010101" pitchFamily="49" charset="-122"/>
                <a:ea typeface="FangSong_GB2312" panose="02010609030101010101" pitchFamily="49" charset="-122"/>
              </a:rPr>
              <a:t>（三）税费。</a:t>
            </a:r>
            <a:endParaRPr lang="en-US" altLang="zh-CN" dirty="0">
              <a:latin typeface="FangSong_GB2312" panose="02010609030101010101" pitchFamily="49" charset="-122"/>
              <a:ea typeface="FangSong_GB2312" panose="02010609030101010101" pitchFamily="49" charset="-122"/>
            </a:endParaRPr>
          </a:p>
          <a:p>
            <a:r>
              <a:rPr lang="zh-CN" altLang="en-US" dirty="0">
                <a:latin typeface="FangSong_GB2312" panose="02010609030101010101" pitchFamily="49" charset="-122"/>
                <a:ea typeface="FangSong_GB2312" panose="02010609030101010101" pitchFamily="49" charset="-122"/>
              </a:rPr>
              <a:t>（四）总承包项目建设管理费。</a:t>
            </a:r>
            <a:endParaRPr lang="en-US" altLang="zh-CN" dirty="0">
              <a:latin typeface="FangSong_GB2312" panose="02010609030101010101" pitchFamily="49" charset="-122"/>
              <a:ea typeface="FangSong_GB2312" panose="02010609030101010101" pitchFamily="49" charset="-122"/>
            </a:endParaRPr>
          </a:p>
          <a:p>
            <a:r>
              <a:rPr lang="zh-CN" altLang="en-US" dirty="0">
                <a:latin typeface="FangSong_GB2312" panose="02010609030101010101" pitchFamily="49" charset="-122"/>
                <a:ea typeface="FangSong_GB2312" panose="02010609030101010101" pitchFamily="49" charset="-122"/>
              </a:rPr>
              <a:t>（五）临时设施费。</a:t>
            </a:r>
            <a:endParaRPr lang="en-US" altLang="zh-CN" dirty="0">
              <a:latin typeface="FangSong_GB2312" panose="02010609030101010101" pitchFamily="49" charset="-122"/>
              <a:ea typeface="FangSong_GB2312" panose="02010609030101010101" pitchFamily="49" charset="-122"/>
            </a:endParaRPr>
          </a:p>
          <a:p>
            <a:r>
              <a:rPr lang="zh-CN" altLang="en-US" dirty="0">
                <a:latin typeface="FangSong_GB2312" panose="02010609030101010101" pitchFamily="49" charset="-122"/>
                <a:ea typeface="FangSong_GB2312" panose="02010609030101010101" pitchFamily="49" charset="-122"/>
              </a:rPr>
              <a:t>（六）招标投标费。</a:t>
            </a:r>
            <a:endParaRPr lang="en-US" altLang="zh-CN" dirty="0">
              <a:latin typeface="FangSong_GB2312" panose="02010609030101010101" pitchFamily="49" charset="-122"/>
              <a:ea typeface="FangSong_GB2312" panose="02010609030101010101" pitchFamily="49" charset="-122"/>
            </a:endParaRPr>
          </a:p>
          <a:p>
            <a:r>
              <a:rPr lang="zh-CN" altLang="en-US" dirty="0">
                <a:latin typeface="FangSong_GB2312" panose="02010609030101010101" pitchFamily="49" charset="-122"/>
                <a:ea typeface="FangSong_GB2312" panose="02010609030101010101" pitchFamily="49" charset="-122"/>
              </a:rPr>
              <a:t>（七）咨询和审计费。</a:t>
            </a:r>
            <a:endParaRPr lang="en-US" altLang="zh-CN" dirty="0">
              <a:latin typeface="FangSong_GB2312" panose="02010609030101010101" pitchFamily="49" charset="-122"/>
              <a:ea typeface="FangSong_GB2312" panose="02010609030101010101" pitchFamily="49" charset="-122"/>
            </a:endParaRPr>
          </a:p>
          <a:p>
            <a:r>
              <a:rPr lang="zh-CN" altLang="en-US" dirty="0">
                <a:latin typeface="FangSong_GB2312" panose="02010609030101010101" pitchFamily="49" charset="-122"/>
                <a:ea typeface="FangSong_GB2312" panose="02010609030101010101" pitchFamily="49" charset="-122"/>
              </a:rPr>
              <a:t>（八）检验检测费。</a:t>
            </a:r>
            <a:endParaRPr lang="en-US" altLang="zh-CN" dirty="0">
              <a:latin typeface="FangSong_GB2312" panose="02010609030101010101" pitchFamily="49" charset="-122"/>
              <a:ea typeface="FangSong_GB2312" panose="02010609030101010101" pitchFamily="49" charset="-122"/>
            </a:endParaRPr>
          </a:p>
          <a:p>
            <a:r>
              <a:rPr lang="zh-CN" altLang="en-US" dirty="0">
                <a:latin typeface="FangSong_GB2312" panose="02010609030101010101" pitchFamily="49" charset="-122"/>
                <a:ea typeface="FangSong_GB2312" panose="02010609030101010101" pitchFamily="49" charset="-122"/>
              </a:rPr>
              <a:t>（九）系统集成费。</a:t>
            </a:r>
            <a:endParaRPr lang="en-US" altLang="zh-CN" dirty="0">
              <a:latin typeface="FangSong_GB2312" panose="02010609030101010101" pitchFamily="49" charset="-122"/>
              <a:ea typeface="FangSong_GB2312" panose="02010609030101010101" pitchFamily="49" charset="-122"/>
            </a:endParaRPr>
          </a:p>
          <a:p>
            <a:r>
              <a:rPr lang="zh-CN" altLang="en-US" dirty="0">
                <a:latin typeface="FangSong_GB2312" panose="02010609030101010101" pitchFamily="49" charset="-122"/>
                <a:ea typeface="FangSong_GB2312" panose="02010609030101010101" pitchFamily="49" charset="-122"/>
              </a:rPr>
              <a:t>（十）其他专项费用。</a:t>
            </a:r>
          </a:p>
        </p:txBody>
      </p:sp>
    </p:spTree>
    <p:extLst>
      <p:ext uri="{BB962C8B-B14F-4D97-AF65-F5344CB8AC3E}">
        <p14:creationId xmlns:p14="http://schemas.microsoft.com/office/powerpoint/2010/main" val="1120695139"/>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7537" y="836712"/>
            <a:ext cx="10636885" cy="1123384"/>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en-US" alt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EPC</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项目的合同价确定问题之二</a:t>
            </a:r>
            <a:endParaRPr lang="zh-CN" sz="32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53</a:t>
            </a:fld>
            <a:endParaRPr lang="zh-CN" altLang="en-US" dirty="0"/>
          </a:p>
        </p:txBody>
      </p:sp>
      <p:sp>
        <p:nvSpPr>
          <p:cNvPr id="6" name="矩形 5"/>
          <p:cNvSpPr/>
          <p:nvPr/>
        </p:nvSpPr>
        <p:spPr>
          <a:xfrm>
            <a:off x="5519936" y="2435342"/>
            <a:ext cx="9001000" cy="646331"/>
          </a:xfrm>
          <a:prstGeom prst="rect">
            <a:avLst/>
          </a:prstGeom>
        </p:spPr>
        <p:txBody>
          <a:bodyPr wrap="square">
            <a:spAutoFit/>
          </a:bodyPr>
          <a:lstStyle/>
          <a:p>
            <a:br>
              <a:rPr lang="zh-CN" altLang="en-US" dirty="0">
                <a:solidFill>
                  <a:srgbClr val="000000"/>
                </a:solidFill>
                <a:latin typeface="CIDFont+F1"/>
              </a:rPr>
            </a:br>
            <a:endParaRPr lang="zh-CN" altLang="en-US" dirty="0"/>
          </a:p>
        </p:txBody>
      </p:sp>
      <p:graphicFrame>
        <p:nvGraphicFramePr>
          <p:cNvPr id="10" name="图示 9"/>
          <p:cNvGraphicFramePr/>
          <p:nvPr>
            <p:extLst/>
          </p:nvPr>
        </p:nvGraphicFramePr>
        <p:xfrm>
          <a:off x="1847528" y="980728"/>
          <a:ext cx="9001000" cy="3960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87611378"/>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7537" y="836712"/>
            <a:ext cx="10636885" cy="1123384"/>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政策文件中</a:t>
            </a:r>
            <a:r>
              <a:rPr lang="en-US" alt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EPC</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项目的合同价款模式</a:t>
            </a:r>
            <a:endParaRPr lang="zh-CN" sz="32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54</a:t>
            </a:fld>
            <a:endParaRPr lang="zh-CN" altLang="en-US" dirty="0"/>
          </a:p>
        </p:txBody>
      </p:sp>
      <p:grpSp>
        <p:nvGrpSpPr>
          <p:cNvPr id="8" name="组合 7"/>
          <p:cNvGrpSpPr/>
          <p:nvPr/>
        </p:nvGrpSpPr>
        <p:grpSpPr>
          <a:xfrm>
            <a:off x="911423" y="3689160"/>
            <a:ext cx="10009112" cy="2862322"/>
            <a:chOff x="839416" y="3789040"/>
            <a:chExt cx="10009112" cy="2862322"/>
          </a:xfrm>
        </p:grpSpPr>
        <p:sp>
          <p:nvSpPr>
            <p:cNvPr id="3" name="矩形 2"/>
            <p:cNvSpPr/>
            <p:nvPr/>
          </p:nvSpPr>
          <p:spPr>
            <a:xfrm>
              <a:off x="839416" y="3789040"/>
              <a:ext cx="9865096" cy="2862322"/>
            </a:xfrm>
            <a:prstGeom prst="rect">
              <a:avLst/>
            </a:prstGeom>
          </p:spPr>
          <p:txBody>
            <a:bodyPr wrap="square">
              <a:spAutoFit/>
            </a:bodyPr>
            <a:lstStyle/>
            <a:p>
              <a:pPr marL="591820" indent="-372745" algn="just" eaLnBrk="1" latinLnBrk="0" hangingPunct="1">
                <a:lnSpc>
                  <a:spcPct val="125000"/>
                </a:lnSpc>
                <a:spcBef>
                  <a:spcPts val="600"/>
                </a:spcBef>
                <a:spcAft>
                  <a:spcPts val="1200"/>
                </a:spcAft>
                <a:buFont typeface="Wingdings" panose="05000000000000000000" charset="0"/>
                <a:buChar char="u"/>
              </a:pP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《建设项目工程总承包合同示范文本（试行）》（</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GF-2011-0216)</a:t>
              </a:r>
            </a:p>
            <a:p>
              <a:pPr marL="219075" indent="409575" algn="just" eaLnBrk="1" latinLnBrk="0" hangingPunct="1">
                <a:lnSpc>
                  <a:spcPct val="125000"/>
                </a:lnSpc>
                <a:spcBef>
                  <a:spcPts val="600"/>
                </a:spcBef>
              </a:pPr>
              <a:r>
                <a:rPr lang="en-US" altLang="zh-CN" dirty="0">
                  <a:solidFill>
                    <a:schemeClr val="tx2"/>
                  </a:solidFill>
                  <a:latin typeface="微软雅黑" panose="020B0503020204020204" pitchFamily="34" charset="-122"/>
                  <a:ea typeface="微软雅黑" panose="020B0503020204020204" pitchFamily="34" charset="-122"/>
                  <a:cs typeface="Arial" panose="020B0604020202020204" pitchFamily="34" charset="0"/>
                  <a:sym typeface="+mn-ea"/>
                </a:rPr>
                <a:t>14.1  </a:t>
              </a:r>
              <a:r>
                <a:rPr lang="zh-CN" altLang="en-US" dirty="0">
                  <a:solidFill>
                    <a:schemeClr val="tx2"/>
                  </a:solidFill>
                  <a:latin typeface="微软雅黑" panose="020B0503020204020204" pitchFamily="34" charset="-122"/>
                  <a:ea typeface="微软雅黑" panose="020B0503020204020204" pitchFamily="34" charset="-122"/>
                  <a:cs typeface="Arial" panose="020B0604020202020204" pitchFamily="34" charset="0"/>
                  <a:sym typeface="+mn-ea"/>
                </a:rPr>
                <a:t>合同总价和付款</a:t>
              </a:r>
            </a:p>
            <a:p>
              <a:pPr marL="219075" indent="409575" algn="just" eaLnBrk="1" latinLnBrk="0" hangingPunct="1">
                <a:lnSpc>
                  <a:spcPct val="125000"/>
                </a:lnSpc>
                <a:spcBef>
                  <a:spcPts val="600"/>
                </a:spcBef>
              </a:pPr>
              <a:r>
                <a:rPr lang="en-US" altLang="zh-CN" dirty="0">
                  <a:solidFill>
                    <a:schemeClr val="tx2"/>
                  </a:solidFill>
                  <a:latin typeface="微软雅黑" panose="020B0503020204020204" pitchFamily="34" charset="-122"/>
                  <a:ea typeface="微软雅黑" panose="020B0503020204020204" pitchFamily="34" charset="-122"/>
                  <a:cs typeface="Arial" panose="020B0604020202020204" pitchFamily="34" charset="0"/>
                  <a:sym typeface="+mn-ea"/>
                </a:rPr>
                <a:t>14.1.1  </a:t>
              </a:r>
              <a:r>
                <a:rPr lang="zh-CN" altLang="en-US" dirty="0">
                  <a:solidFill>
                    <a:schemeClr val="tx2"/>
                  </a:solidFill>
                  <a:latin typeface="微软雅黑" panose="020B0503020204020204" pitchFamily="34" charset="-122"/>
                  <a:ea typeface="微软雅黑" panose="020B0503020204020204" pitchFamily="34" charset="-122"/>
                  <a:cs typeface="Arial" panose="020B0604020202020204" pitchFamily="34" charset="0"/>
                  <a:sym typeface="+mn-ea"/>
                </a:rPr>
                <a:t>合同总价</a:t>
              </a:r>
            </a:p>
            <a:p>
              <a:pPr marL="219075" indent="409575" algn="just" eaLnBrk="1" latinLnBrk="0" hangingPunct="1">
                <a:lnSpc>
                  <a:spcPct val="125000"/>
                </a:lnSpc>
                <a:spcBef>
                  <a:spcPts val="600"/>
                </a:spcBef>
              </a:pPr>
              <a:r>
                <a:rPr lang="zh-CN" altLang="en-US" dirty="0">
                  <a:solidFill>
                    <a:schemeClr val="tx2"/>
                  </a:solidFill>
                  <a:latin typeface="微软雅黑" panose="020B0503020204020204" pitchFamily="34" charset="-122"/>
                  <a:ea typeface="微软雅黑" panose="020B0503020204020204" pitchFamily="34" charset="-122"/>
                  <a:cs typeface="Arial" panose="020B0604020202020204" pitchFamily="34" charset="0"/>
                  <a:sym typeface="+mn-ea"/>
                </a:rPr>
                <a:t>本合同为总价合同，除根据第</a:t>
              </a:r>
              <a:r>
                <a:rPr lang="en-US" altLang="zh-CN" dirty="0">
                  <a:solidFill>
                    <a:schemeClr val="tx2"/>
                  </a:solidFill>
                  <a:latin typeface="微软雅黑" panose="020B0503020204020204" pitchFamily="34" charset="-122"/>
                  <a:ea typeface="微软雅黑" panose="020B0503020204020204" pitchFamily="34" charset="-122"/>
                  <a:cs typeface="Arial" panose="020B0604020202020204" pitchFamily="34" charset="0"/>
                  <a:sym typeface="+mn-ea"/>
                </a:rPr>
                <a:t>13</a:t>
              </a:r>
              <a:r>
                <a:rPr lang="zh-CN" altLang="en-US" dirty="0">
                  <a:solidFill>
                    <a:schemeClr val="tx2"/>
                  </a:solidFill>
                  <a:latin typeface="微软雅黑" panose="020B0503020204020204" pitchFamily="34" charset="-122"/>
                  <a:ea typeface="微软雅黑" panose="020B0503020204020204" pitchFamily="34" charset="-122"/>
                  <a:cs typeface="Arial" panose="020B0604020202020204" pitchFamily="34" charset="0"/>
                  <a:sym typeface="+mn-ea"/>
                </a:rPr>
                <a:t>条变更和合同价格的调整，以及合同中其它相关增减金额的约定进行调整外，合同价格不做调整。</a:t>
              </a:r>
            </a:p>
            <a:p>
              <a:pPr marL="591820" indent="-372745" algn="just" eaLnBrk="1" latinLnBrk="0" hangingPunct="1">
                <a:lnSpc>
                  <a:spcPct val="125000"/>
                </a:lnSpc>
                <a:spcBef>
                  <a:spcPts val="1800"/>
                </a:spcBef>
                <a:buFont typeface="Wingdings" panose="05000000000000000000" charset="0"/>
                <a:buChar char="u"/>
              </a:pPr>
              <a:endParaRPr lang="zh-CN" altLang="en-US" dirty="0">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 name="矩形 4"/>
            <p:cNvSpPr/>
            <p:nvPr/>
          </p:nvSpPr>
          <p:spPr>
            <a:xfrm>
              <a:off x="943868" y="4406689"/>
              <a:ext cx="9904660" cy="1728192"/>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5519936" y="2435342"/>
            <a:ext cx="9001000" cy="646331"/>
          </a:xfrm>
          <a:prstGeom prst="rect">
            <a:avLst/>
          </a:prstGeom>
        </p:spPr>
        <p:txBody>
          <a:bodyPr wrap="square">
            <a:spAutoFit/>
          </a:bodyPr>
          <a:lstStyle/>
          <a:p>
            <a:br>
              <a:rPr lang="zh-CN" altLang="en-US" dirty="0">
                <a:solidFill>
                  <a:srgbClr val="000000"/>
                </a:solidFill>
                <a:latin typeface="CIDFont+F1"/>
              </a:rPr>
            </a:br>
            <a:endParaRPr lang="zh-CN" altLang="en-US" dirty="0"/>
          </a:p>
        </p:txBody>
      </p:sp>
      <p:sp>
        <p:nvSpPr>
          <p:cNvPr id="7" name="矩形 6"/>
          <p:cNvSpPr/>
          <p:nvPr/>
        </p:nvSpPr>
        <p:spPr>
          <a:xfrm>
            <a:off x="839415" y="1696678"/>
            <a:ext cx="10009113" cy="1631216"/>
          </a:xfrm>
          <a:prstGeom prst="rect">
            <a:avLst/>
          </a:prstGeom>
        </p:spPr>
        <p:txBody>
          <a:bodyPr wrap="square">
            <a:spAutoFit/>
          </a:bodyPr>
          <a:lstStyle/>
          <a:p>
            <a:pPr marL="591820" indent="-372745" algn="just" eaLnBrk="1" latinLnBrk="0" hangingPunct="1">
              <a:lnSpc>
                <a:spcPct val="125000"/>
              </a:lnSpc>
              <a:spcBef>
                <a:spcPts val="1800"/>
              </a:spcBef>
              <a:buFont typeface="Wingdings" panose="05000000000000000000" charset="0"/>
              <a:buChar char="u"/>
            </a:pPr>
            <a:r>
              <a:rPr lang="zh-CN" altLang="en-US" sz="2000" dirty="0">
                <a:solidFill>
                  <a:srgbClr val="0070C0"/>
                </a:solidFill>
                <a:latin typeface="微软雅黑" panose="020B0503020204020204" pitchFamily="34" charset="-122"/>
                <a:ea typeface="微软雅黑" panose="020B0503020204020204" pitchFamily="34" charset="-122"/>
                <a:cs typeface="Arial" panose="020B0604020202020204" pitchFamily="34" charset="0"/>
                <a:sym typeface="+mn-ea"/>
              </a:rPr>
              <a:t>工程总承包项目可以采用总价合同或者成本加酬金合同，合同价格应当在充分竞争的基础上合理确定，合同的制订可以参照住房城乡建设部、工商总局联合印发的建设项目工程总承包合同示范文本。</a:t>
            </a:r>
            <a:r>
              <a:rPr lang="en-US" altLang="zh-CN" sz="2000" dirty="0">
                <a:latin typeface="华文楷体" panose="02010600040101010101" pitchFamily="2" charset="-122"/>
                <a:ea typeface="华文楷体" panose="02010600040101010101" pitchFamily="2" charset="-122"/>
                <a:cs typeface="Arial" panose="020B0604020202020204" pitchFamily="34" charset="0"/>
                <a:sym typeface="+mn-ea"/>
              </a:rPr>
              <a:t>——</a:t>
            </a:r>
            <a:r>
              <a:rPr lang="zh-CN" altLang="en-US" sz="2000" dirty="0">
                <a:latin typeface="华文楷体" panose="02010600040101010101" pitchFamily="2" charset="-122"/>
                <a:ea typeface="华文楷体" panose="02010600040101010101" pitchFamily="2" charset="-122"/>
                <a:cs typeface="Arial" panose="020B0604020202020204" pitchFamily="34" charset="0"/>
                <a:sym typeface="+mn-ea"/>
              </a:rPr>
              <a:t>建设部</a:t>
            </a:r>
            <a:r>
              <a:rPr lang="en-US" altLang="zh-CN" sz="2000" dirty="0">
                <a:latin typeface="华文楷体" panose="02010600040101010101" pitchFamily="2" charset="-122"/>
                <a:ea typeface="华文楷体" panose="02010600040101010101" pitchFamily="2" charset="-122"/>
                <a:cs typeface="Arial" panose="020B0604020202020204" pitchFamily="34" charset="0"/>
                <a:sym typeface="+mn-ea"/>
              </a:rPr>
              <a:t>《</a:t>
            </a:r>
            <a:r>
              <a:rPr lang="zh-CN" altLang="en-US" sz="2000" dirty="0">
                <a:latin typeface="华文楷体" panose="02010600040101010101" pitchFamily="2" charset="-122"/>
                <a:ea typeface="华文楷体" panose="02010600040101010101" pitchFamily="2" charset="-122"/>
                <a:cs typeface="Arial" panose="020B0604020202020204" pitchFamily="34" charset="0"/>
                <a:sym typeface="+mn-ea"/>
              </a:rPr>
              <a:t>关于进一步推进工程总承包发展的若干意见</a:t>
            </a:r>
            <a:r>
              <a:rPr lang="en-US" altLang="zh-CN" sz="2000" dirty="0">
                <a:latin typeface="华文楷体" panose="02010600040101010101" pitchFamily="2" charset="-122"/>
                <a:ea typeface="华文楷体" panose="02010600040101010101" pitchFamily="2" charset="-122"/>
                <a:cs typeface="Arial" panose="020B0604020202020204" pitchFamily="34" charset="0"/>
                <a:sym typeface="+mn-ea"/>
              </a:rPr>
              <a:t>》</a:t>
            </a:r>
            <a:r>
              <a:rPr lang="zh-CN" altLang="en-US" sz="2000" dirty="0">
                <a:latin typeface="华文楷体" panose="02010600040101010101" pitchFamily="2" charset="-122"/>
                <a:ea typeface="华文楷体" panose="02010600040101010101" pitchFamily="2" charset="-122"/>
                <a:cs typeface="Arial" panose="020B0604020202020204" pitchFamily="34" charset="0"/>
                <a:sym typeface="+mn-ea"/>
              </a:rPr>
              <a:t>（建市</a:t>
            </a:r>
            <a:r>
              <a:rPr lang="en-US" altLang="zh-CN" sz="2000" dirty="0">
                <a:latin typeface="华文楷体" panose="02010600040101010101" pitchFamily="2" charset="-122"/>
                <a:ea typeface="华文楷体" panose="02010600040101010101" pitchFamily="2" charset="-122"/>
                <a:cs typeface="Arial" panose="020B0604020202020204" pitchFamily="34" charset="0"/>
                <a:sym typeface="+mn-ea"/>
              </a:rPr>
              <a:t>〔2016〕93</a:t>
            </a:r>
            <a:r>
              <a:rPr lang="zh-CN" altLang="en-US" sz="2000" dirty="0">
                <a:latin typeface="华文楷体" panose="02010600040101010101" pitchFamily="2" charset="-122"/>
                <a:ea typeface="华文楷体" panose="02010600040101010101" pitchFamily="2" charset="-122"/>
                <a:cs typeface="Arial" panose="020B0604020202020204" pitchFamily="34" charset="0"/>
                <a:sym typeface="+mn-ea"/>
              </a:rPr>
              <a:t>号）</a:t>
            </a:r>
            <a:r>
              <a:rPr lang="en-US" altLang="zh-CN" sz="2000" dirty="0">
                <a:latin typeface="华文楷体" panose="02010600040101010101" pitchFamily="2" charset="-122"/>
                <a:ea typeface="华文楷体" panose="02010600040101010101" pitchFamily="2" charset="-122"/>
                <a:cs typeface="Arial" panose="020B0604020202020204" pitchFamily="34" charset="0"/>
                <a:sym typeface="+mn-ea"/>
              </a:rPr>
              <a:t>· 2016</a:t>
            </a:r>
            <a:r>
              <a:rPr lang="zh-CN" altLang="en-US" sz="2000" dirty="0">
                <a:latin typeface="华文楷体" panose="02010600040101010101" pitchFamily="2" charset="-122"/>
                <a:ea typeface="华文楷体" panose="02010600040101010101" pitchFamily="2" charset="-122"/>
                <a:cs typeface="Arial" panose="020B0604020202020204" pitchFamily="34" charset="0"/>
                <a:sym typeface="+mn-ea"/>
              </a:rPr>
              <a:t>年</a:t>
            </a:r>
            <a:r>
              <a:rPr lang="en-US" altLang="zh-CN" sz="2000" dirty="0">
                <a:latin typeface="华文楷体" panose="02010600040101010101" pitchFamily="2" charset="-122"/>
                <a:ea typeface="华文楷体" panose="02010600040101010101" pitchFamily="2" charset="-122"/>
                <a:cs typeface="Arial" panose="020B0604020202020204" pitchFamily="34" charset="0"/>
                <a:sym typeface="+mn-ea"/>
              </a:rPr>
              <a:t>5</a:t>
            </a:r>
            <a:r>
              <a:rPr lang="zh-CN" altLang="en-US" sz="2000" dirty="0">
                <a:latin typeface="华文楷体" panose="02010600040101010101" pitchFamily="2" charset="-122"/>
                <a:ea typeface="华文楷体" panose="02010600040101010101" pitchFamily="2" charset="-122"/>
                <a:cs typeface="Arial" panose="020B0604020202020204" pitchFamily="34" charset="0"/>
                <a:sym typeface="+mn-ea"/>
              </a:rPr>
              <a:t>月</a:t>
            </a:r>
          </a:p>
        </p:txBody>
      </p:sp>
    </p:spTree>
    <p:extLst>
      <p:ext uri="{BB962C8B-B14F-4D97-AF65-F5344CB8AC3E}">
        <p14:creationId xmlns:p14="http://schemas.microsoft.com/office/powerpoint/2010/main" val="7705159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7537" y="836712"/>
            <a:ext cx="10636885" cy="1123384"/>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en-US" alt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EPC</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项目的合同价款模式</a:t>
            </a:r>
            <a:endParaRPr lang="zh-CN" sz="32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55</a:t>
            </a:fld>
            <a:endParaRPr lang="zh-CN" altLang="en-US" dirty="0"/>
          </a:p>
        </p:txBody>
      </p:sp>
      <p:sp>
        <p:nvSpPr>
          <p:cNvPr id="6" name="矩形 5"/>
          <p:cNvSpPr/>
          <p:nvPr/>
        </p:nvSpPr>
        <p:spPr>
          <a:xfrm>
            <a:off x="5519936" y="2435342"/>
            <a:ext cx="9001000" cy="646331"/>
          </a:xfrm>
          <a:prstGeom prst="rect">
            <a:avLst/>
          </a:prstGeom>
        </p:spPr>
        <p:txBody>
          <a:bodyPr wrap="square">
            <a:spAutoFit/>
          </a:bodyPr>
          <a:lstStyle/>
          <a:p>
            <a:br>
              <a:rPr lang="zh-CN" altLang="en-US" dirty="0">
                <a:solidFill>
                  <a:srgbClr val="000000"/>
                </a:solidFill>
                <a:latin typeface="CIDFont+F1"/>
              </a:rPr>
            </a:br>
            <a:endParaRPr lang="zh-CN" altLang="en-US" dirty="0"/>
          </a:p>
        </p:txBody>
      </p:sp>
      <p:graphicFrame>
        <p:nvGraphicFramePr>
          <p:cNvPr id="9" name="图示 8"/>
          <p:cNvGraphicFramePr/>
          <p:nvPr>
            <p:extLst/>
          </p:nvPr>
        </p:nvGraphicFramePr>
        <p:xfrm>
          <a:off x="839416" y="1772816"/>
          <a:ext cx="4568056" cy="37894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图示 9"/>
          <p:cNvGraphicFramePr/>
          <p:nvPr>
            <p:extLst/>
          </p:nvPr>
        </p:nvGraphicFramePr>
        <p:xfrm>
          <a:off x="5807968" y="1772816"/>
          <a:ext cx="5112568" cy="378945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12" name="直接连接符 11"/>
          <p:cNvCxnSpPr/>
          <p:nvPr/>
        </p:nvCxnSpPr>
        <p:spPr>
          <a:xfrm>
            <a:off x="5159896" y="3645024"/>
            <a:ext cx="36004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519936" y="3645024"/>
            <a:ext cx="0" cy="93610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159896" y="4581128"/>
            <a:ext cx="36004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75920" y="4077072"/>
            <a:ext cx="86409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3080305"/>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7537" y="836712"/>
            <a:ext cx="10636885" cy="1123384"/>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en-US" alt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EPC</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项目的合同价确定问题之三</a:t>
            </a:r>
            <a:r>
              <a:rPr lang="en-US" alt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总价合同</a:t>
            </a:r>
            <a:endParaRPr lang="zh-CN" sz="32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56</a:t>
            </a:fld>
            <a:endParaRPr lang="zh-CN" altLang="en-US" dirty="0"/>
          </a:p>
        </p:txBody>
      </p:sp>
      <p:sp>
        <p:nvSpPr>
          <p:cNvPr id="6" name="矩形 5"/>
          <p:cNvSpPr/>
          <p:nvPr/>
        </p:nvSpPr>
        <p:spPr>
          <a:xfrm>
            <a:off x="5519936" y="2435342"/>
            <a:ext cx="9001000" cy="646331"/>
          </a:xfrm>
          <a:prstGeom prst="rect">
            <a:avLst/>
          </a:prstGeom>
        </p:spPr>
        <p:txBody>
          <a:bodyPr wrap="square">
            <a:spAutoFit/>
          </a:bodyPr>
          <a:lstStyle/>
          <a:p>
            <a:br>
              <a:rPr lang="zh-CN" altLang="en-US" dirty="0">
                <a:solidFill>
                  <a:srgbClr val="000000"/>
                </a:solidFill>
                <a:latin typeface="CIDFont+F1"/>
              </a:rPr>
            </a:br>
            <a:endParaRPr lang="zh-CN" altLang="en-US" dirty="0"/>
          </a:p>
        </p:txBody>
      </p:sp>
      <p:graphicFrame>
        <p:nvGraphicFramePr>
          <p:cNvPr id="10" name="图示 9"/>
          <p:cNvGraphicFramePr/>
          <p:nvPr>
            <p:extLst/>
          </p:nvPr>
        </p:nvGraphicFramePr>
        <p:xfrm>
          <a:off x="2279576" y="1700808"/>
          <a:ext cx="8496944" cy="3816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55121623"/>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B412BF22-B99C-4BF9-B063-16AD5C8184A3}" type="slidenum">
              <a:rPr lang="zh-CN" altLang="en-US" smtClean="0"/>
              <a:t>57</a:t>
            </a:fld>
            <a:endParaRPr lang="zh-CN" altLang="en-US"/>
          </a:p>
        </p:txBody>
      </p:sp>
      <p:sp>
        <p:nvSpPr>
          <p:cNvPr id="3" name="标题 1"/>
          <p:cNvSpPr txBox="1"/>
          <p:nvPr/>
        </p:nvSpPr>
        <p:spPr>
          <a:xfrm>
            <a:off x="2260530" y="320843"/>
            <a:ext cx="8499328" cy="369332"/>
          </a:xfrm>
          <a:prstGeom prst="rect">
            <a:avLst/>
          </a:prstGeom>
        </p:spPr>
        <p:txBody>
          <a:bodyPr/>
          <a:lstStyle>
            <a:lvl1pPr algn="l" defTabSz="914400" rtl="0" eaLnBrk="1" latinLnBrk="0" hangingPunct="1">
              <a:lnSpc>
                <a:spcPct val="90000"/>
              </a:lnSpc>
              <a:spcBef>
                <a:spcPct val="0"/>
              </a:spcBef>
              <a:buNone/>
              <a:defRPr sz="24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pPr marL="0" lvl="1">
              <a:lnSpc>
                <a:spcPct val="90000"/>
              </a:lnSpc>
              <a:spcBef>
                <a:spcPct val="0"/>
              </a:spcBef>
            </a:pPr>
            <a:r>
              <a:rPr lang="zh-CN" altLang="en-US" b="1" dirty="0"/>
              <a:t>案例</a:t>
            </a:r>
            <a:r>
              <a:rPr lang="en-US" altLang="zh-CN" b="1" dirty="0"/>
              <a:t>1  </a:t>
            </a:r>
            <a:r>
              <a:rPr lang="zh-CN" altLang="en-US" dirty="0">
                <a:latin typeface="微软雅黑" panose="020B0503020204020204" pitchFamily="34" charset="-122"/>
                <a:ea typeface="微软雅黑" panose="020B0503020204020204" pitchFamily="34" charset="-122"/>
              </a:rPr>
              <a:t>浙江医药高等专科学校奉化校区建设工程总承包项目</a:t>
            </a:r>
          </a:p>
          <a:p>
            <a:pPr marL="0" lvl="1">
              <a:lnSpc>
                <a:spcPct val="90000"/>
              </a:lnSpc>
              <a:spcBef>
                <a:spcPct val="0"/>
              </a:spcBef>
            </a:pPr>
            <a:endParaRPr lang="zh-CN" altLang="en-US" b="1" dirty="0"/>
          </a:p>
          <a:p>
            <a:endParaRPr lang="zh-CN" altLang="en-US" sz="2000" dirty="0"/>
          </a:p>
        </p:txBody>
      </p:sp>
      <p:grpSp>
        <p:nvGrpSpPr>
          <p:cNvPr id="17" name="组合 16"/>
          <p:cNvGrpSpPr/>
          <p:nvPr/>
        </p:nvGrpSpPr>
        <p:grpSpPr>
          <a:xfrm>
            <a:off x="820780" y="2335383"/>
            <a:ext cx="1082136" cy="1080000"/>
            <a:chOff x="4012570" y="2197935"/>
            <a:chExt cx="1800000" cy="1800000"/>
          </a:xfrm>
        </p:grpSpPr>
        <p:sp>
          <p:nvSpPr>
            <p:cNvPr id="20" name="Freeform 18"/>
            <p:cNvSpPr>
              <a:spLocks noEditPoints="1"/>
            </p:cNvSpPr>
            <p:nvPr/>
          </p:nvSpPr>
          <p:spPr bwMode="auto">
            <a:xfrm>
              <a:off x="4534570" y="2737935"/>
              <a:ext cx="756000" cy="720000"/>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rgbClr val="038486"/>
            </a:solid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同心圆 20"/>
            <p:cNvSpPr/>
            <p:nvPr/>
          </p:nvSpPr>
          <p:spPr>
            <a:xfrm>
              <a:off x="4012570" y="2197935"/>
              <a:ext cx="1800000" cy="1800000"/>
            </a:xfrm>
            <a:prstGeom prst="donut">
              <a:avLst>
                <a:gd name="adj" fmla="val 8679"/>
              </a:avLst>
            </a:prstGeom>
            <a:solidFill>
              <a:srgbClr val="0384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8" name="矩形 17"/>
          <p:cNvSpPr/>
          <p:nvPr/>
        </p:nvSpPr>
        <p:spPr>
          <a:xfrm>
            <a:off x="466968" y="1574823"/>
            <a:ext cx="1741118" cy="61504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2000" b="1" dirty="0">
                <a:solidFill>
                  <a:srgbClr val="038486"/>
                </a:solidFill>
                <a:latin typeface="微软雅黑" panose="020B0503020204020204" pitchFamily="34" charset="-122"/>
                <a:ea typeface="微软雅黑" panose="020B0503020204020204" pitchFamily="34" charset="-122"/>
              </a:rPr>
              <a:t>项目概况</a:t>
            </a:r>
          </a:p>
        </p:txBody>
      </p:sp>
      <p:sp>
        <p:nvSpPr>
          <p:cNvPr id="19" name="矩形 18"/>
          <p:cNvSpPr/>
          <p:nvPr/>
        </p:nvSpPr>
        <p:spPr>
          <a:xfrm>
            <a:off x="2127728" y="1319168"/>
            <a:ext cx="2820150" cy="272382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dirty="0">
                <a:latin typeface="微软雅黑" panose="020B0503020204020204" pitchFamily="34" charset="-122"/>
                <a:ea typeface="微软雅黑" panose="020B0503020204020204" pitchFamily="34" charset="-122"/>
              </a:rPr>
              <a:t>本项目教育领域高等院校工程建设项目，新建教学、行政楼及生活配套等各类校舍</a:t>
            </a:r>
            <a:r>
              <a:rPr lang="en-US" altLang="zh-CN" dirty="0">
                <a:latin typeface="微软雅黑" panose="020B0503020204020204" pitchFamily="34" charset="-122"/>
                <a:ea typeface="微软雅黑" panose="020B0503020204020204" pitchFamily="34" charset="-122"/>
              </a:rPr>
              <a:t>15</a:t>
            </a:r>
            <a:r>
              <a:rPr lang="zh-CN" altLang="en-US" dirty="0">
                <a:latin typeface="微软雅黑" panose="020B0503020204020204" pitchFamily="34" charset="-122"/>
                <a:ea typeface="微软雅黑" panose="020B0503020204020204" pitchFamily="34" charset="-122"/>
              </a:rPr>
              <a:t>万平方米，合同工期</a:t>
            </a:r>
            <a:r>
              <a:rPr lang="en-US" altLang="zh-CN" dirty="0">
                <a:latin typeface="微软雅黑" panose="020B0503020204020204" pitchFamily="34" charset="-122"/>
                <a:ea typeface="微软雅黑" panose="020B0503020204020204" pitchFamily="34" charset="-122"/>
              </a:rPr>
              <a:t>480</a:t>
            </a:r>
            <a:r>
              <a:rPr lang="zh-CN" altLang="en-US" dirty="0">
                <a:latin typeface="微软雅黑" panose="020B0503020204020204" pitchFamily="34" charset="-122"/>
                <a:ea typeface="微软雅黑" panose="020B0503020204020204" pitchFamily="34" charset="-122"/>
              </a:rPr>
              <a:t>日历天。建安费约</a:t>
            </a:r>
            <a:r>
              <a:rPr lang="en-US" altLang="zh-CN" dirty="0">
                <a:latin typeface="微软雅黑" panose="020B0503020204020204" pitchFamily="34" charset="-122"/>
                <a:ea typeface="微软雅黑" panose="020B0503020204020204" pitchFamily="34" charset="-122"/>
              </a:rPr>
              <a:t>5.7</a:t>
            </a:r>
            <a:r>
              <a:rPr lang="zh-CN" altLang="en-US" dirty="0">
                <a:latin typeface="微软雅黑" panose="020B0503020204020204" pitchFamily="34" charset="-122"/>
                <a:ea typeface="微软雅黑" panose="020B0503020204020204" pitchFamily="34" charset="-122"/>
              </a:rPr>
              <a:t>亿元人民币。</a:t>
            </a:r>
          </a:p>
          <a:p>
            <a:endParaRPr lang="zh-CN" altLang="en-US" dirty="0"/>
          </a:p>
          <a:p>
            <a:endParaRPr lang="zh-CN" altLang="en-US" dirty="0"/>
          </a:p>
        </p:txBody>
      </p:sp>
      <p:cxnSp>
        <p:nvCxnSpPr>
          <p:cNvPr id="33" name="直接连接符 32"/>
          <p:cNvCxnSpPr/>
          <p:nvPr/>
        </p:nvCxnSpPr>
        <p:spPr>
          <a:xfrm flipH="1">
            <a:off x="597145" y="3621633"/>
            <a:ext cx="4427214" cy="21465"/>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726901" y="4800270"/>
            <a:ext cx="1082136" cy="1080000"/>
            <a:chOff x="4012570" y="2197935"/>
            <a:chExt cx="1800000" cy="1800000"/>
          </a:xfrm>
        </p:grpSpPr>
        <p:sp>
          <p:nvSpPr>
            <p:cNvPr id="39" name="Freeform 18"/>
            <p:cNvSpPr>
              <a:spLocks noEditPoints="1"/>
            </p:cNvSpPr>
            <p:nvPr/>
          </p:nvSpPr>
          <p:spPr bwMode="auto">
            <a:xfrm>
              <a:off x="4534570" y="2737935"/>
              <a:ext cx="756000" cy="720000"/>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rgbClr val="038486"/>
            </a:solid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同心圆 39"/>
            <p:cNvSpPr/>
            <p:nvPr/>
          </p:nvSpPr>
          <p:spPr>
            <a:xfrm>
              <a:off x="4012570" y="2197935"/>
              <a:ext cx="1800000" cy="1800000"/>
            </a:xfrm>
            <a:prstGeom prst="donut">
              <a:avLst>
                <a:gd name="adj" fmla="val 8679"/>
              </a:avLst>
            </a:prstGeom>
            <a:solidFill>
              <a:srgbClr val="0384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41" name="矩形 40"/>
          <p:cNvSpPr/>
          <p:nvPr/>
        </p:nvSpPr>
        <p:spPr>
          <a:xfrm>
            <a:off x="424539" y="4114750"/>
            <a:ext cx="1741118" cy="7078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2000" b="1" dirty="0">
                <a:solidFill>
                  <a:srgbClr val="038486"/>
                </a:solidFill>
                <a:latin typeface="微软雅黑" panose="020B0503020204020204" pitchFamily="34" charset="-122"/>
                <a:ea typeface="微软雅黑" panose="020B0503020204020204" pitchFamily="34" charset="-122"/>
              </a:rPr>
              <a:t>合同形式 </a:t>
            </a:r>
          </a:p>
        </p:txBody>
      </p:sp>
      <p:sp>
        <p:nvSpPr>
          <p:cNvPr id="42" name="矩形 41"/>
          <p:cNvSpPr/>
          <p:nvPr/>
        </p:nvSpPr>
        <p:spPr>
          <a:xfrm>
            <a:off x="2110692" y="4272091"/>
            <a:ext cx="2706207" cy="140807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dirty="0">
                <a:latin typeface="微软雅黑" panose="020B0503020204020204" pitchFamily="34" charset="-122"/>
                <a:ea typeface="微软雅黑" panose="020B0503020204020204" pitchFamily="34" charset="-122"/>
              </a:rPr>
              <a:t>工程设计费、工程保险费、建安工程费作为固定总价包干，人工、材料可调整。</a:t>
            </a:r>
          </a:p>
          <a:p>
            <a:endParaRPr lang="zh-CN" altLang="en-US" dirty="0"/>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6575" y="655320"/>
            <a:ext cx="7694295" cy="6294120"/>
          </a:xfrm>
          <a:prstGeom prst="rect">
            <a:avLst/>
          </a:prstGeom>
          <a:effectLst>
            <a:softEdge rad="673100"/>
          </a:effectLst>
        </p:spPr>
      </p:pic>
    </p:spTree>
    <p:extLst>
      <p:ext uri="{BB962C8B-B14F-4D97-AF65-F5344CB8AC3E}">
        <p14:creationId xmlns:p14="http://schemas.microsoft.com/office/powerpoint/2010/main" val="22361033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B412BF22-B99C-4BF9-B063-16AD5C8184A3}" type="slidenum">
              <a:rPr lang="zh-CN" altLang="en-US" smtClean="0"/>
              <a:t>58</a:t>
            </a:fld>
            <a:endParaRPr lang="zh-CN" altLang="en-US"/>
          </a:p>
        </p:txBody>
      </p:sp>
      <p:sp>
        <p:nvSpPr>
          <p:cNvPr id="3" name="标题 1"/>
          <p:cNvSpPr txBox="1"/>
          <p:nvPr/>
        </p:nvSpPr>
        <p:spPr>
          <a:xfrm>
            <a:off x="2260530" y="320843"/>
            <a:ext cx="8499328" cy="369332"/>
          </a:xfrm>
          <a:prstGeom prst="rect">
            <a:avLst/>
          </a:prstGeom>
        </p:spPr>
        <p:txBody>
          <a:bodyPr/>
          <a:lstStyle>
            <a:lvl1pPr algn="l" defTabSz="914400" rtl="0" eaLnBrk="1" latinLnBrk="0" hangingPunct="1">
              <a:lnSpc>
                <a:spcPct val="90000"/>
              </a:lnSpc>
              <a:spcBef>
                <a:spcPct val="0"/>
              </a:spcBef>
              <a:buNone/>
              <a:defRPr sz="24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a:lstStyle>
          <a:p>
            <a:pPr marL="0" lvl="1">
              <a:lnSpc>
                <a:spcPct val="90000"/>
              </a:lnSpc>
              <a:spcBef>
                <a:spcPct val="0"/>
              </a:spcBef>
            </a:pPr>
            <a:r>
              <a:rPr lang="zh-CN" altLang="en-US" b="1" dirty="0"/>
              <a:t>案例</a:t>
            </a:r>
            <a:r>
              <a:rPr lang="en-US" altLang="zh-CN" b="1" dirty="0"/>
              <a:t>1  </a:t>
            </a:r>
            <a:r>
              <a:rPr lang="zh-CN" altLang="en-US" dirty="0">
                <a:latin typeface="微软雅黑" panose="020B0503020204020204" pitchFamily="34" charset="-122"/>
                <a:ea typeface="微软雅黑" panose="020B0503020204020204" pitchFamily="34" charset="-122"/>
              </a:rPr>
              <a:t>浙江医药高等专科学校奉化校区建设工程总承包项目</a:t>
            </a:r>
          </a:p>
          <a:p>
            <a:pPr marL="0" lvl="1">
              <a:lnSpc>
                <a:spcPct val="90000"/>
              </a:lnSpc>
              <a:spcBef>
                <a:spcPct val="0"/>
              </a:spcBef>
            </a:pPr>
            <a:endParaRPr lang="zh-CN" altLang="en-US" b="1" dirty="0">
              <a:latin typeface="微软雅黑" panose="020B0503020204020204" pitchFamily="34" charset="-122"/>
              <a:ea typeface="微软雅黑" panose="020B0503020204020204" pitchFamily="34" charset="-122"/>
            </a:endParaRPr>
          </a:p>
          <a:p>
            <a:endParaRPr lang="zh-CN" altLang="en-US" sz="2000" dirty="0"/>
          </a:p>
        </p:txBody>
      </p:sp>
      <p:sp>
        <p:nvSpPr>
          <p:cNvPr id="28" name="矩形 27"/>
          <p:cNvSpPr/>
          <p:nvPr/>
        </p:nvSpPr>
        <p:spPr>
          <a:xfrm>
            <a:off x="613974" y="1241019"/>
            <a:ext cx="1741118" cy="123059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2000" b="1" dirty="0">
                <a:solidFill>
                  <a:srgbClr val="0000FF"/>
                </a:solidFill>
                <a:latin typeface="微软雅黑" panose="020B0503020204020204" pitchFamily="34" charset="-122"/>
                <a:ea typeface="微软雅黑" panose="020B0503020204020204" pitchFamily="34" charset="-122"/>
              </a:rPr>
              <a:t>存在的问题</a:t>
            </a:r>
            <a:endParaRPr lang="en-US" altLang="zh-CN" sz="2000" b="1" dirty="0">
              <a:solidFill>
                <a:srgbClr val="0000FF"/>
              </a:solidFill>
              <a:latin typeface="微软雅黑" panose="020B0503020204020204" pitchFamily="34" charset="-122"/>
              <a:ea typeface="微软雅黑" panose="020B0503020204020204" pitchFamily="34" charset="-122"/>
            </a:endParaRPr>
          </a:p>
          <a:p>
            <a:pPr algn="ctr">
              <a:lnSpc>
                <a:spcPct val="200000"/>
              </a:lnSpc>
            </a:pPr>
            <a:endParaRPr lang="zh-CN" altLang="en-US" sz="2000" b="1" dirty="0">
              <a:solidFill>
                <a:srgbClr val="0000FF"/>
              </a:solidFill>
              <a:latin typeface="微软雅黑" panose="020B0503020204020204" pitchFamily="34" charset="-122"/>
              <a:ea typeface="微软雅黑" panose="020B0503020204020204" pitchFamily="34" charset="-122"/>
            </a:endParaRPr>
          </a:p>
        </p:txBody>
      </p:sp>
      <p:sp>
        <p:nvSpPr>
          <p:cNvPr id="29" name="矩形 28"/>
          <p:cNvSpPr/>
          <p:nvPr/>
        </p:nvSpPr>
        <p:spPr>
          <a:xfrm>
            <a:off x="2836289" y="1140912"/>
            <a:ext cx="8136511" cy="549381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50000"/>
              </a:lnSpc>
            </a:pP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、本工程为审定的概算作为最高限额的工程总承包合同，但概算漏项较多，建设单位在实施过程中又明确需要施工的，费用增加约</a:t>
            </a:r>
            <a:r>
              <a:rPr lang="en-US" altLang="zh-CN" dirty="0">
                <a:latin typeface="微软雅黑" panose="020B0503020204020204" pitchFamily="34" charset="-122"/>
                <a:ea typeface="微软雅黑" panose="020B0503020204020204" pitchFamily="34" charset="-122"/>
              </a:rPr>
              <a:t>3500</a:t>
            </a:r>
            <a:r>
              <a:rPr lang="zh-CN" altLang="en-US" dirty="0">
                <a:latin typeface="微软雅黑" panose="020B0503020204020204" pitchFamily="34" charset="-122"/>
                <a:ea typeface="微软雅黑" panose="020B0503020204020204" pitchFamily="34" charset="-122"/>
              </a:rPr>
              <a:t>万元。包括两部分内容：</a:t>
            </a:r>
          </a:p>
          <a:p>
            <a:pPr lvl="0">
              <a:lnSpc>
                <a:spcPct val="150000"/>
              </a:lnSpc>
            </a:pPr>
            <a:r>
              <a:rPr lang="zh-CN" altLang="en-US" dirty="0">
                <a:latin typeface="微软雅黑" panose="020B0503020204020204" pitchFamily="34" charset="-122"/>
                <a:ea typeface="微软雅黑" panose="020B0503020204020204" pitchFamily="34" charset="-122"/>
              </a:rPr>
              <a:t>实施过程中国家规范（设计规范、施工规范、验收规范）较概算编制期有所调整，主要体现在抗震支架、消防巡检系统等内容；</a:t>
            </a:r>
          </a:p>
          <a:p>
            <a:pPr lvl="0">
              <a:lnSpc>
                <a:spcPct val="150000"/>
              </a:lnSpc>
            </a:pPr>
            <a:r>
              <a:rPr lang="zh-CN" altLang="en-US" dirty="0">
                <a:latin typeface="微软雅黑" panose="020B0503020204020204" pitchFamily="34" charset="-122"/>
                <a:ea typeface="微软雅黑" panose="020B0503020204020204" pitchFamily="34" charset="-122"/>
              </a:rPr>
              <a:t>建设单位必须实施但概算中未予列项的内容，如水系净化系统、采光顶遮阳蓬、空气源热水系统；本部分费用增加后需要在合同限价中消耗，增加限额设计的困难。</a:t>
            </a:r>
            <a:endParaRPr lang="en-US" altLang="zh-CN" dirty="0">
              <a:latin typeface="微软雅黑" panose="020B0503020204020204" pitchFamily="34" charset="-122"/>
              <a:ea typeface="微软雅黑" panose="020B0503020204020204" pitchFamily="34" charset="-122"/>
            </a:endParaRPr>
          </a:p>
          <a:p>
            <a:pPr>
              <a:lnSpc>
                <a:spcPct val="150000"/>
              </a:lnSpc>
            </a:pP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、实施过程中的预算编制工作，因图纸深度不够，节点图较少，导致施工过程中的预算编制无法细化，结算时需出具设计联系单后进行精确测算。</a:t>
            </a:r>
          </a:p>
          <a:p>
            <a:pPr>
              <a:lnSpc>
                <a:spcPct val="150000"/>
              </a:lnSpc>
            </a:pPr>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、过程中工程总承包由于证据资料保存不完善，扯皮工作较多，无法顺利签证，往来书面函件缺失较多，影响结算工作顺利开展。</a:t>
            </a:r>
          </a:p>
          <a:p>
            <a:pPr lvl="0">
              <a:lnSpc>
                <a:spcPct val="150000"/>
              </a:lnSpc>
            </a:pPr>
            <a:endParaRPr lang="zh-CN" altLang="en-US" dirty="0"/>
          </a:p>
        </p:txBody>
      </p:sp>
      <p:grpSp>
        <p:nvGrpSpPr>
          <p:cNvPr id="30" name="组合 29"/>
          <p:cNvGrpSpPr/>
          <p:nvPr/>
        </p:nvGrpSpPr>
        <p:grpSpPr>
          <a:xfrm>
            <a:off x="849776" y="2454988"/>
            <a:ext cx="1080000" cy="1080000"/>
            <a:chOff x="6204683" y="1688873"/>
            <a:chExt cx="1800000" cy="1800000"/>
          </a:xfrm>
        </p:grpSpPr>
        <p:sp>
          <p:nvSpPr>
            <p:cNvPr id="31" name="Freeform 168"/>
            <p:cNvSpPr>
              <a:spLocks noChangeAspect="1" noEditPoints="1"/>
            </p:cNvSpPr>
            <p:nvPr/>
          </p:nvSpPr>
          <p:spPr bwMode="auto">
            <a:xfrm>
              <a:off x="6705385" y="2246873"/>
              <a:ext cx="798595" cy="684000"/>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5DA2"/>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 name="同心圆 31"/>
            <p:cNvSpPr/>
            <p:nvPr/>
          </p:nvSpPr>
          <p:spPr>
            <a:xfrm>
              <a:off x="6204683" y="1688873"/>
              <a:ext cx="1800000" cy="1800000"/>
            </a:xfrm>
            <a:prstGeom prst="donut">
              <a:avLst>
                <a:gd name="adj" fmla="val 8679"/>
              </a:avLst>
            </a:prstGeom>
            <a:solidFill>
              <a:srgbClr val="005D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Tree>
    <p:extLst>
      <p:ext uri="{BB962C8B-B14F-4D97-AF65-F5344CB8AC3E}">
        <p14:creationId xmlns:p14="http://schemas.microsoft.com/office/powerpoint/2010/main" val="5450306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59</a:t>
            </a:fld>
            <a:endParaRPr lang="zh-CN" altLang="en-US"/>
          </a:p>
        </p:txBody>
      </p:sp>
      <p:sp>
        <p:nvSpPr>
          <p:cNvPr id="9" name="TextBox 1"/>
          <p:cNvSpPr txBox="1"/>
          <p:nvPr/>
        </p:nvSpPr>
        <p:spPr>
          <a:xfrm>
            <a:off x="4799856" y="6063989"/>
            <a:ext cx="2880320" cy="424155"/>
          </a:xfrm>
          <a:prstGeom prst="rect">
            <a:avLst/>
          </a:prstGeom>
          <a:noFill/>
        </p:spPr>
        <p:txBody>
          <a:bodyPr wrap="square" rtlCol="0">
            <a:spAutoFit/>
          </a:bodyPr>
          <a:lstStyle/>
          <a:p>
            <a:pPr marL="219075" algn="just" eaLnBrk="1" latinLnBrk="0" hangingPunct="1">
              <a:lnSpc>
                <a:spcPct val="125000"/>
              </a:lnSpc>
            </a:pPr>
            <a:r>
              <a:rPr lang="zh-CN" altLang="en-US" sz="2000" b="1" u="sng" dirty="0">
                <a:solidFill>
                  <a:schemeClr val="tx2"/>
                </a:solidFill>
                <a:latin typeface="隶书" panose="02010509060101010101" pitchFamily="49" charset="-122"/>
                <a:ea typeface="隶书" panose="02010509060101010101" pitchFamily="49" charset="-122"/>
                <a:cs typeface="Arial" panose="020B0604020202020204" pitchFamily="34" charset="0"/>
              </a:rPr>
              <a:t>总承包项目费用组成 </a:t>
            </a:r>
            <a:endParaRPr lang="en-US" altLang="zh-CN" sz="2000" b="1" u="sng" dirty="0">
              <a:solidFill>
                <a:schemeClr val="tx2"/>
              </a:solidFill>
              <a:latin typeface="隶书" panose="02010509060101010101" pitchFamily="49" charset="-122"/>
              <a:ea typeface="隶书" panose="02010509060101010101" pitchFamily="49" charset="-122"/>
              <a:cs typeface="Arial" panose="020B0604020202020204" pitchFamily="34" charset="0"/>
            </a:endParaRPr>
          </a:p>
        </p:txBody>
      </p:sp>
      <p:pic>
        <p:nvPicPr>
          <p:cNvPr id="2" name="图片 1"/>
          <p:cNvPicPr>
            <a:picLocks noChangeAspect="1"/>
          </p:cNvPicPr>
          <p:nvPr/>
        </p:nvPicPr>
        <p:blipFill>
          <a:blip r:embed="rId2"/>
          <a:stretch>
            <a:fillRect/>
          </a:stretch>
        </p:blipFill>
        <p:spPr>
          <a:xfrm>
            <a:off x="1415480" y="370154"/>
            <a:ext cx="3723851" cy="5693835"/>
          </a:xfrm>
          <a:prstGeom prst="rect">
            <a:avLst/>
          </a:prstGeom>
        </p:spPr>
      </p:pic>
      <p:pic>
        <p:nvPicPr>
          <p:cNvPr id="3" name="图片 2"/>
          <p:cNvPicPr>
            <a:picLocks noChangeAspect="1"/>
          </p:cNvPicPr>
          <p:nvPr/>
        </p:nvPicPr>
        <p:blipFill>
          <a:blip r:embed="rId3"/>
          <a:stretch>
            <a:fillRect/>
          </a:stretch>
        </p:blipFill>
        <p:spPr>
          <a:xfrm>
            <a:off x="5807968" y="370154"/>
            <a:ext cx="4737936" cy="5303163"/>
          </a:xfrm>
          <a:prstGeom prst="rect">
            <a:avLst/>
          </a:prstGeom>
        </p:spPr>
      </p:pic>
    </p:spTree>
    <p:extLst>
      <p:ext uri="{BB962C8B-B14F-4D97-AF65-F5344CB8AC3E}">
        <p14:creationId xmlns:p14="http://schemas.microsoft.com/office/powerpoint/2010/main" val="12170500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3392" y="1064234"/>
            <a:ext cx="10636885" cy="1061829"/>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en-US" altLang="zh-CN" sz="2800" b="1" dirty="0">
                <a:solidFill>
                  <a:schemeClr val="tx1"/>
                </a:solidFill>
                <a:latin typeface="方正粗圆简体" panose="03000509000000000000" charset="-122"/>
                <a:ea typeface="方正粗圆简体" panose="03000509000000000000" charset="-122"/>
                <a:cs typeface="Arial" panose="020B0604020202020204" pitchFamily="34" charset="0"/>
              </a:rPr>
              <a:t>EPC</a:t>
            </a:r>
            <a:r>
              <a:rPr lang="zh-CN" sz="2800" b="1" dirty="0">
                <a:solidFill>
                  <a:schemeClr val="tx1"/>
                </a:solidFill>
                <a:latin typeface="方正粗圆简体" panose="03000509000000000000" charset="-122"/>
                <a:ea typeface="方正粗圆简体" panose="03000509000000000000" charset="-122"/>
                <a:cs typeface="Arial" panose="020B0604020202020204" pitchFamily="34" charset="0"/>
              </a:rPr>
              <a:t>工程</a:t>
            </a:r>
            <a:r>
              <a:rPr lang="zh-CN" altLang="en-US" sz="2800" b="1" dirty="0">
                <a:solidFill>
                  <a:schemeClr val="tx1"/>
                </a:solidFill>
                <a:latin typeface="方正粗圆简体" panose="03000509000000000000" charset="-122"/>
                <a:ea typeface="方正粗圆简体" panose="03000509000000000000" charset="-122"/>
                <a:cs typeface="Arial" panose="020B0604020202020204" pitchFamily="34" charset="0"/>
              </a:rPr>
              <a:t>建设模式</a:t>
            </a:r>
            <a:endParaRPr lang="zh-CN" sz="28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6</a:t>
            </a:fld>
            <a:endParaRPr lang="zh-CN" altLang="en-US" dirty="0"/>
          </a:p>
        </p:txBody>
      </p:sp>
      <p:sp>
        <p:nvSpPr>
          <p:cNvPr id="6" name="文本框 5"/>
          <p:cNvSpPr txBox="1"/>
          <p:nvPr/>
        </p:nvSpPr>
        <p:spPr>
          <a:xfrm>
            <a:off x="4871864" y="1895995"/>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项目业主</a:t>
            </a:r>
          </a:p>
        </p:txBody>
      </p:sp>
      <p:sp>
        <p:nvSpPr>
          <p:cNvPr id="8" name="文本框 7"/>
          <p:cNvSpPr txBox="1"/>
          <p:nvPr/>
        </p:nvSpPr>
        <p:spPr>
          <a:xfrm>
            <a:off x="4871864" y="2706137"/>
            <a:ext cx="1440160" cy="369332"/>
          </a:xfrm>
          <a:prstGeom prst="rect">
            <a:avLst/>
          </a:prstGeom>
          <a:noFill/>
          <a:ln w="15875">
            <a:solidFill>
              <a:schemeClr val="tx1"/>
            </a:solidFill>
          </a:ln>
        </p:spPr>
        <p:txBody>
          <a:bodyPr wrap="square" rtlCol="0">
            <a:spAutoFit/>
          </a:bodyPr>
          <a:lstStyle/>
          <a:p>
            <a:pPr algn="ctr"/>
            <a:r>
              <a:rPr lang="en-US" altLang="zh-CN" dirty="0">
                <a:latin typeface="隶书" panose="02010509060101010101" pitchFamily="49" charset="-122"/>
                <a:ea typeface="隶书" panose="02010509060101010101" pitchFamily="49" charset="-122"/>
              </a:rPr>
              <a:t>EPC</a:t>
            </a:r>
            <a:r>
              <a:rPr lang="zh-CN" altLang="en-US" dirty="0">
                <a:latin typeface="华文隶书" panose="02010800040101010101" pitchFamily="2" charset="-122"/>
                <a:ea typeface="华文隶书" panose="02010800040101010101" pitchFamily="2" charset="-122"/>
              </a:rPr>
              <a:t>承包商</a:t>
            </a:r>
          </a:p>
        </p:txBody>
      </p:sp>
      <p:sp>
        <p:nvSpPr>
          <p:cNvPr id="9" name="文本框 8"/>
          <p:cNvSpPr txBox="1"/>
          <p:nvPr/>
        </p:nvSpPr>
        <p:spPr>
          <a:xfrm>
            <a:off x="3906466" y="3684307"/>
            <a:ext cx="1440160" cy="615553"/>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勘察、设计</a:t>
            </a:r>
            <a:endParaRPr lang="en-US" altLang="zh-CN" dirty="0">
              <a:latin typeface="华文隶书" panose="02010800040101010101" pitchFamily="2" charset="-122"/>
              <a:ea typeface="华文隶书" panose="02010800040101010101" pitchFamily="2" charset="-122"/>
            </a:endParaRPr>
          </a:p>
          <a:p>
            <a:pPr algn="ctr"/>
            <a:r>
              <a:rPr lang="en-US" altLang="zh-CN" sz="1600" dirty="0">
                <a:latin typeface="隶书" panose="02010509060101010101" pitchFamily="49" charset="-122"/>
                <a:ea typeface="隶书" panose="02010509060101010101" pitchFamily="49" charset="-122"/>
              </a:rPr>
              <a:t>Engineering</a:t>
            </a:r>
            <a:endParaRPr lang="zh-CN" altLang="en-US" sz="1600" dirty="0">
              <a:latin typeface="隶书" panose="02010509060101010101" pitchFamily="49" charset="-122"/>
              <a:ea typeface="隶书" panose="02010509060101010101" pitchFamily="49" charset="-122"/>
            </a:endParaRPr>
          </a:p>
        </p:txBody>
      </p:sp>
      <p:sp>
        <p:nvSpPr>
          <p:cNvPr id="10" name="文本框 9"/>
          <p:cNvSpPr txBox="1"/>
          <p:nvPr/>
        </p:nvSpPr>
        <p:spPr>
          <a:xfrm>
            <a:off x="5821388" y="3684307"/>
            <a:ext cx="1440160" cy="615553"/>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设备采购</a:t>
            </a:r>
            <a:endParaRPr lang="en-US" altLang="zh-CN" dirty="0">
              <a:latin typeface="华文隶书" panose="02010800040101010101" pitchFamily="2" charset="-122"/>
              <a:ea typeface="华文隶书" panose="02010800040101010101" pitchFamily="2" charset="-122"/>
            </a:endParaRPr>
          </a:p>
          <a:p>
            <a:pPr algn="ctr"/>
            <a:r>
              <a:rPr lang="en-US" altLang="zh-CN" sz="1600" dirty="0">
                <a:latin typeface="隶书" panose="02010509060101010101" pitchFamily="49" charset="-122"/>
                <a:ea typeface="隶书" panose="02010509060101010101" pitchFamily="49" charset="-122"/>
              </a:rPr>
              <a:t>Procurement</a:t>
            </a:r>
            <a:endParaRPr lang="zh-CN" altLang="en-US" sz="1600" dirty="0">
              <a:latin typeface="隶书" panose="02010509060101010101" pitchFamily="49" charset="-122"/>
              <a:ea typeface="隶书" panose="02010509060101010101" pitchFamily="49" charset="-122"/>
            </a:endParaRPr>
          </a:p>
        </p:txBody>
      </p:sp>
      <p:sp>
        <p:nvSpPr>
          <p:cNvPr id="11" name="文本框 10"/>
          <p:cNvSpPr txBox="1"/>
          <p:nvPr/>
        </p:nvSpPr>
        <p:spPr>
          <a:xfrm>
            <a:off x="1991544" y="3684307"/>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监理单位</a:t>
            </a:r>
          </a:p>
        </p:txBody>
      </p:sp>
      <p:sp>
        <p:nvSpPr>
          <p:cNvPr id="12" name="文本框 11"/>
          <p:cNvSpPr txBox="1"/>
          <p:nvPr/>
        </p:nvSpPr>
        <p:spPr>
          <a:xfrm>
            <a:off x="7752184" y="3660613"/>
            <a:ext cx="1440160" cy="615553"/>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工程承包商</a:t>
            </a:r>
            <a:endParaRPr lang="en-US" altLang="zh-CN" dirty="0">
              <a:latin typeface="华文隶书" panose="02010800040101010101" pitchFamily="2" charset="-122"/>
              <a:ea typeface="华文隶书" panose="02010800040101010101" pitchFamily="2" charset="-122"/>
            </a:endParaRPr>
          </a:p>
          <a:p>
            <a:pPr algn="ctr"/>
            <a:r>
              <a:rPr lang="en-US" altLang="zh-CN" sz="1600" dirty="0">
                <a:latin typeface="隶书" panose="02010509060101010101" pitchFamily="49" charset="-122"/>
                <a:ea typeface="隶书" panose="02010509060101010101" pitchFamily="49" charset="-122"/>
              </a:rPr>
              <a:t>Construction</a:t>
            </a:r>
            <a:endParaRPr lang="zh-CN" altLang="en-US" sz="1600" dirty="0">
              <a:latin typeface="隶书" panose="02010509060101010101" pitchFamily="49" charset="-122"/>
              <a:ea typeface="隶书" panose="02010509060101010101" pitchFamily="49" charset="-122"/>
            </a:endParaRPr>
          </a:p>
        </p:txBody>
      </p:sp>
      <p:cxnSp>
        <p:nvCxnSpPr>
          <p:cNvPr id="14" name="直接连接符 13"/>
          <p:cNvCxnSpPr>
            <a:stCxn id="6" idx="2"/>
            <a:endCxn id="8" idx="0"/>
          </p:cNvCxnSpPr>
          <p:nvPr/>
        </p:nvCxnSpPr>
        <p:spPr>
          <a:xfrm>
            <a:off x="5591944" y="2265327"/>
            <a:ext cx="0" cy="440810"/>
          </a:xfrm>
          <a:prstGeom prst="line">
            <a:avLst/>
          </a:prstGeom>
          <a:ln w="12700"/>
        </p:spPr>
        <p:style>
          <a:lnRef idx="1">
            <a:schemeClr val="dk1"/>
          </a:lnRef>
          <a:fillRef idx="0">
            <a:schemeClr val="dk1"/>
          </a:fillRef>
          <a:effectRef idx="0">
            <a:schemeClr val="dk1"/>
          </a:effectRef>
          <a:fontRef idx="minor">
            <a:schemeClr val="tx1"/>
          </a:fontRef>
        </p:style>
      </p:cxnSp>
      <p:cxnSp>
        <p:nvCxnSpPr>
          <p:cNvPr id="16" name="直接连接符 15"/>
          <p:cNvCxnSpPr>
            <a:stCxn id="8" idx="2"/>
          </p:cNvCxnSpPr>
          <p:nvPr/>
        </p:nvCxnSpPr>
        <p:spPr>
          <a:xfrm>
            <a:off x="5591944" y="3075469"/>
            <a:ext cx="0" cy="340965"/>
          </a:xfrm>
          <a:prstGeom prst="line">
            <a:avLst/>
          </a:prstGeom>
          <a:ln w="12700"/>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a:off x="2711624" y="2073682"/>
            <a:ext cx="0" cy="1610625"/>
          </a:xfrm>
          <a:prstGeom prst="line">
            <a:avLst/>
          </a:prstGeom>
          <a:ln w="12700"/>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a:off x="6528048" y="3416434"/>
            <a:ext cx="0" cy="267873"/>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4655840" y="3416434"/>
            <a:ext cx="3816424"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a:off x="8472264" y="3416434"/>
            <a:ext cx="0" cy="244179"/>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a:off x="4655840" y="3416434"/>
            <a:ext cx="0" cy="267873"/>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flipV="1">
            <a:off x="2711624" y="2073682"/>
            <a:ext cx="2150393" cy="6979"/>
          </a:xfrm>
          <a:prstGeom prst="line">
            <a:avLst/>
          </a:prstGeom>
          <a:ln w="12700"/>
        </p:spPr>
        <p:style>
          <a:lnRef idx="1">
            <a:schemeClr val="dk1"/>
          </a:lnRef>
          <a:fillRef idx="0">
            <a:schemeClr val="dk1"/>
          </a:fillRef>
          <a:effectRef idx="0">
            <a:schemeClr val="dk1"/>
          </a:effectRef>
          <a:fontRef idx="minor">
            <a:schemeClr val="tx1"/>
          </a:fontRef>
        </p:style>
      </p:cxnSp>
      <p:sp>
        <p:nvSpPr>
          <p:cNvPr id="32" name="矩形 31"/>
          <p:cNvSpPr/>
          <p:nvPr/>
        </p:nvSpPr>
        <p:spPr>
          <a:xfrm>
            <a:off x="1523492" y="4897734"/>
            <a:ext cx="9577064" cy="1323439"/>
          </a:xfrm>
          <a:prstGeom prst="rect">
            <a:avLst/>
          </a:prstGeom>
        </p:spPr>
        <p:txBody>
          <a:bodyPr wrap="square">
            <a:spAutoFit/>
          </a:bodyPr>
          <a:lstStyle/>
          <a:p>
            <a:pPr algn="just"/>
            <a:r>
              <a:rPr lang="zh-CN" altLang="en-US" sz="1600" dirty="0">
                <a:latin typeface="楷体" panose="02010609060101010101" pitchFamily="49" charset="-122"/>
                <a:ea typeface="楷体" panose="02010609060101010101" pitchFamily="49" charset="-122"/>
              </a:rPr>
              <a:t>即设计（</a:t>
            </a:r>
            <a:r>
              <a:rPr lang="en-US" altLang="zh-CN" sz="1600" dirty="0">
                <a:latin typeface="楷体" panose="02010609060101010101" pitchFamily="49" charset="-122"/>
                <a:ea typeface="楷体" panose="02010609060101010101" pitchFamily="49" charset="-122"/>
              </a:rPr>
              <a:t>Engineering</a:t>
            </a:r>
            <a:r>
              <a:rPr lang="zh-CN" altLang="en-US" sz="1600" dirty="0">
                <a:latin typeface="楷体" panose="02010609060101010101" pitchFamily="49" charset="-122"/>
                <a:ea typeface="楷体" panose="02010609060101010101" pitchFamily="49" charset="-122"/>
              </a:rPr>
              <a:t>）、采购（</a:t>
            </a:r>
            <a:r>
              <a:rPr lang="en-US" altLang="zh-CN" sz="1600" dirty="0">
                <a:latin typeface="楷体" panose="02010609060101010101" pitchFamily="49" charset="-122"/>
                <a:ea typeface="楷体" panose="02010609060101010101" pitchFamily="49" charset="-122"/>
              </a:rPr>
              <a:t>Procurement</a:t>
            </a:r>
            <a:r>
              <a:rPr lang="zh-CN" altLang="en-US" sz="1600" dirty="0">
                <a:latin typeface="楷体" panose="02010609060101010101" pitchFamily="49" charset="-122"/>
                <a:ea typeface="楷体" panose="02010609060101010101" pitchFamily="49" charset="-122"/>
              </a:rPr>
              <a:t>）、建造（</a:t>
            </a:r>
            <a:r>
              <a:rPr lang="en-US" altLang="zh-CN" sz="1600" dirty="0">
                <a:latin typeface="楷体" panose="02010609060101010101" pitchFamily="49" charset="-122"/>
                <a:ea typeface="楷体" panose="02010609060101010101" pitchFamily="49" charset="-122"/>
              </a:rPr>
              <a:t>Construction</a:t>
            </a:r>
            <a:r>
              <a:rPr lang="zh-CN" altLang="en-US" sz="1600" dirty="0">
                <a:latin typeface="楷体" panose="02010609060101010101" pitchFamily="49" charset="-122"/>
                <a:ea typeface="楷体" panose="02010609060101010101" pitchFamily="49" charset="-122"/>
              </a:rPr>
              <a:t>）模式，又被业内称为设计、采购施工总承包。</a:t>
            </a:r>
            <a:r>
              <a:rPr lang="en-US" altLang="zh-CN" sz="1600" dirty="0">
                <a:latin typeface="楷体" panose="02010609060101010101" pitchFamily="49" charset="-122"/>
                <a:ea typeface="楷体" panose="02010609060101010101" pitchFamily="49" charset="-122"/>
              </a:rPr>
              <a:t>FIDIC</a:t>
            </a:r>
            <a:r>
              <a:rPr lang="zh-CN" altLang="en-US" sz="1600" dirty="0">
                <a:latin typeface="楷体" panose="02010609060101010101" pitchFamily="49" charset="-122"/>
                <a:ea typeface="楷体" panose="02010609060101010101" pitchFamily="49" charset="-122"/>
              </a:rPr>
              <a:t>编制的</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设计采购施工（</a:t>
            </a:r>
            <a:r>
              <a:rPr lang="en-US" altLang="zh-CN" sz="1600" dirty="0">
                <a:latin typeface="楷体" panose="02010609060101010101" pitchFamily="49" charset="-122"/>
                <a:ea typeface="楷体" panose="02010609060101010101" pitchFamily="49" charset="-122"/>
              </a:rPr>
              <a:t>EPC</a:t>
            </a:r>
            <a:r>
              <a:rPr lang="zh-CN" altLang="en-US" sz="1600" dirty="0">
                <a:latin typeface="楷体" panose="02010609060101010101" pitchFamily="49" charset="-122"/>
                <a:ea typeface="楷体" panose="02010609060101010101" pitchFamily="49" charset="-122"/>
              </a:rPr>
              <a:t>）</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交钥匙工程合同条件</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（银皮书）就是对这一模式的最好诠释和应用；项目投资人与</a:t>
            </a:r>
            <a:r>
              <a:rPr lang="en-US" altLang="zh-CN" sz="1600" dirty="0">
                <a:latin typeface="楷体" panose="02010609060101010101" pitchFamily="49" charset="-122"/>
                <a:ea typeface="楷体" panose="02010609060101010101" pitchFamily="49" charset="-122"/>
              </a:rPr>
              <a:t>EPC</a:t>
            </a:r>
            <a:r>
              <a:rPr lang="zh-CN" altLang="en-US" sz="1600" dirty="0">
                <a:latin typeface="楷体" panose="02010609060101010101" pitchFamily="49" charset="-122"/>
                <a:ea typeface="楷体" panose="02010609060101010101" pitchFamily="49" charset="-122"/>
              </a:rPr>
              <a:t>承包商签订</a:t>
            </a:r>
            <a:r>
              <a:rPr lang="en-US" altLang="zh-CN" sz="1600" dirty="0">
                <a:latin typeface="楷体" panose="02010609060101010101" pitchFamily="49" charset="-122"/>
                <a:ea typeface="楷体" panose="02010609060101010101" pitchFamily="49" charset="-122"/>
              </a:rPr>
              <a:t>EPC</a:t>
            </a:r>
            <a:r>
              <a:rPr lang="zh-CN" altLang="en-US" sz="1600" dirty="0">
                <a:latin typeface="楷体" panose="02010609060101010101" pitchFamily="49" charset="-122"/>
                <a:ea typeface="楷体" panose="02010609060101010101" pitchFamily="49" charset="-122"/>
              </a:rPr>
              <a:t>合同，</a:t>
            </a:r>
            <a:r>
              <a:rPr lang="en-US" altLang="zh-CN" sz="1600" dirty="0">
                <a:latin typeface="楷体" panose="02010609060101010101" pitchFamily="49" charset="-122"/>
                <a:ea typeface="楷体" panose="02010609060101010101" pitchFamily="49" charset="-122"/>
              </a:rPr>
              <a:t>EPC</a:t>
            </a:r>
            <a:r>
              <a:rPr lang="zh-CN" altLang="en-US" sz="1600" dirty="0">
                <a:latin typeface="楷体" panose="02010609060101010101" pitchFamily="49" charset="-122"/>
                <a:ea typeface="楷体" panose="02010609060101010101" pitchFamily="49" charset="-122"/>
              </a:rPr>
              <a:t>承包商负责从项目的设计、采购到施工进行全面的严格管理，在总价固定（</a:t>
            </a:r>
            <a:r>
              <a:rPr lang="en-US" altLang="zh-CN" sz="1600" dirty="0">
                <a:latin typeface="楷体" panose="02010609060101010101" pitchFamily="49" charset="-122"/>
                <a:ea typeface="楷体" panose="02010609060101010101" pitchFamily="49" charset="-122"/>
              </a:rPr>
              <a:t>Lump-Sum Price</a:t>
            </a:r>
            <a:r>
              <a:rPr lang="zh-CN" altLang="en-US" sz="1600" dirty="0">
                <a:latin typeface="楷体" panose="02010609060101010101" pitchFamily="49" charset="-122"/>
                <a:ea typeface="楷体" panose="02010609060101010101" pitchFamily="49" charset="-122"/>
              </a:rPr>
              <a:t>）的前提下，投资人基本不参与项目的管理过程，业主重点只在竣工验收、成品交付使用，</a:t>
            </a:r>
            <a:r>
              <a:rPr lang="en-US" altLang="zh-CN" sz="1600" dirty="0">
                <a:latin typeface="楷体" panose="02010609060101010101" pitchFamily="49" charset="-122"/>
                <a:ea typeface="楷体" panose="02010609060101010101" pitchFamily="49" charset="-122"/>
              </a:rPr>
              <a:t>EPC</a:t>
            </a:r>
            <a:r>
              <a:rPr lang="zh-CN" altLang="en-US" sz="1600" dirty="0">
                <a:latin typeface="楷体" panose="02010609060101010101" pitchFamily="49" charset="-122"/>
                <a:ea typeface="楷体" panose="02010609060101010101" pitchFamily="49" charset="-122"/>
              </a:rPr>
              <a:t>承包商承担项目建设的大部分风险。</a:t>
            </a:r>
            <a:endParaRPr lang="zh-CN" altLang="en-US" sz="1600" dirty="0">
              <a:effectLst/>
              <a:latin typeface="楷体" panose="02010609060101010101" pitchFamily="49" charset="-122"/>
              <a:ea typeface="楷体" panose="02010609060101010101" pitchFamily="49" charset="-122"/>
            </a:endParaRPr>
          </a:p>
        </p:txBody>
      </p:sp>
      <p:cxnSp>
        <p:nvCxnSpPr>
          <p:cNvPr id="19" name="直接连接符 18"/>
          <p:cNvCxnSpPr>
            <a:stCxn id="11" idx="2"/>
          </p:cNvCxnSpPr>
          <p:nvPr/>
        </p:nvCxnSpPr>
        <p:spPr>
          <a:xfrm>
            <a:off x="2711624" y="4053639"/>
            <a:ext cx="0" cy="592237"/>
          </a:xfrm>
          <a:prstGeom prst="line">
            <a:avLst/>
          </a:prstGeom>
          <a:ln w="12700">
            <a:prstDash val="lgDash"/>
          </a:ln>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flipV="1">
            <a:off x="2711624" y="4645876"/>
            <a:ext cx="5760640" cy="1885"/>
          </a:xfrm>
          <a:prstGeom prst="line">
            <a:avLst/>
          </a:prstGeom>
          <a:ln w="12700">
            <a:prstDash val="lgDash"/>
          </a:ln>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flipV="1">
            <a:off x="6528048" y="4330638"/>
            <a:ext cx="0" cy="327054"/>
          </a:xfrm>
          <a:prstGeom prst="line">
            <a:avLst/>
          </a:prstGeom>
          <a:ln w="12700">
            <a:prstDash val="lgDash"/>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flipV="1">
            <a:off x="8472264" y="4297013"/>
            <a:ext cx="0" cy="360679"/>
          </a:xfrm>
          <a:prstGeom prst="line">
            <a:avLst/>
          </a:prstGeom>
          <a:ln w="12700">
            <a:prstDash val="lgDash"/>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5" name="文本框 34"/>
          <p:cNvSpPr txBox="1"/>
          <p:nvPr/>
        </p:nvSpPr>
        <p:spPr>
          <a:xfrm>
            <a:off x="6744072" y="4349757"/>
            <a:ext cx="2808312" cy="369332"/>
          </a:xfrm>
          <a:prstGeom prst="rect">
            <a:avLst/>
          </a:prstGeom>
          <a:noFill/>
        </p:spPr>
        <p:txBody>
          <a:bodyPr wrap="square" rtlCol="0">
            <a:spAutoFit/>
          </a:bodyPr>
          <a:lstStyle/>
          <a:p>
            <a:r>
              <a:rPr lang="zh-CN" altLang="en-US" dirty="0">
                <a:latin typeface="华文隶书" panose="02010800040101010101" pitchFamily="2" charset="-122"/>
                <a:ea typeface="华文隶书" panose="02010800040101010101" pitchFamily="2" charset="-122"/>
              </a:rPr>
              <a:t>实施监督管理</a:t>
            </a:r>
          </a:p>
        </p:txBody>
      </p:sp>
    </p:spTree>
    <p:extLst>
      <p:ext uri="{BB962C8B-B14F-4D97-AF65-F5344CB8AC3E}">
        <p14:creationId xmlns:p14="http://schemas.microsoft.com/office/powerpoint/2010/main" val="298176946"/>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60</a:t>
            </a:fld>
            <a:endParaRPr lang="zh-CN" altLang="en-US"/>
          </a:p>
        </p:txBody>
      </p:sp>
      <p:pic>
        <p:nvPicPr>
          <p:cNvPr id="7" name="图片 6"/>
          <p:cNvPicPr>
            <a:picLocks noChangeAspect="1"/>
          </p:cNvPicPr>
          <p:nvPr/>
        </p:nvPicPr>
        <p:blipFill rotWithShape="1">
          <a:blip r:embed="rId2"/>
          <a:srcRect l="7223" t="4021" r="6091" b="261"/>
          <a:stretch/>
        </p:blipFill>
        <p:spPr>
          <a:xfrm>
            <a:off x="191344" y="4415697"/>
            <a:ext cx="2592288" cy="1713798"/>
          </a:xfrm>
          <a:prstGeom prst="rect">
            <a:avLst/>
          </a:prstGeom>
        </p:spPr>
      </p:pic>
      <p:pic>
        <p:nvPicPr>
          <p:cNvPr id="6" name="图片 5"/>
          <p:cNvPicPr>
            <a:picLocks noChangeAspect="1"/>
          </p:cNvPicPr>
          <p:nvPr/>
        </p:nvPicPr>
        <p:blipFill>
          <a:blip r:embed="rId3"/>
          <a:stretch>
            <a:fillRect/>
          </a:stretch>
        </p:blipFill>
        <p:spPr>
          <a:xfrm>
            <a:off x="551384" y="1052736"/>
            <a:ext cx="7416824" cy="2245255"/>
          </a:xfrm>
          <a:prstGeom prst="rect">
            <a:avLst/>
          </a:prstGeom>
        </p:spPr>
      </p:pic>
      <p:pic>
        <p:nvPicPr>
          <p:cNvPr id="8" name="图片 7"/>
          <p:cNvPicPr>
            <a:picLocks noChangeAspect="1"/>
          </p:cNvPicPr>
          <p:nvPr/>
        </p:nvPicPr>
        <p:blipFill>
          <a:blip r:embed="rId4"/>
          <a:stretch>
            <a:fillRect/>
          </a:stretch>
        </p:blipFill>
        <p:spPr>
          <a:xfrm>
            <a:off x="3243933" y="3573016"/>
            <a:ext cx="8352928" cy="2265058"/>
          </a:xfrm>
          <a:prstGeom prst="rect">
            <a:avLst/>
          </a:prstGeom>
        </p:spPr>
      </p:pic>
      <p:sp>
        <p:nvSpPr>
          <p:cNvPr id="9" name="TextBox 1"/>
          <p:cNvSpPr txBox="1"/>
          <p:nvPr/>
        </p:nvSpPr>
        <p:spPr>
          <a:xfrm>
            <a:off x="8400256" y="1740229"/>
            <a:ext cx="2880320" cy="424155"/>
          </a:xfrm>
          <a:prstGeom prst="rect">
            <a:avLst/>
          </a:prstGeom>
          <a:noFill/>
        </p:spPr>
        <p:txBody>
          <a:bodyPr wrap="square" rtlCol="0">
            <a:spAutoFit/>
          </a:bodyPr>
          <a:lstStyle/>
          <a:p>
            <a:pPr marL="219075" algn="just" eaLnBrk="1" latinLnBrk="0" hangingPunct="1">
              <a:lnSpc>
                <a:spcPct val="125000"/>
              </a:lnSpc>
            </a:pPr>
            <a:r>
              <a:rPr lang="zh-CN" altLang="en-US" sz="2000" b="1" u="sng" dirty="0">
                <a:solidFill>
                  <a:schemeClr val="tx2"/>
                </a:solidFill>
                <a:latin typeface="隶书" panose="02010509060101010101" pitchFamily="49" charset="-122"/>
                <a:ea typeface="隶书" panose="02010509060101010101" pitchFamily="49" charset="-122"/>
                <a:cs typeface="Arial" panose="020B0604020202020204" pitchFamily="34" charset="0"/>
              </a:rPr>
              <a:t>商务标定价之下浮率</a:t>
            </a:r>
            <a:endParaRPr lang="en-US" altLang="zh-CN" sz="2000" b="1" u="sng" dirty="0">
              <a:solidFill>
                <a:schemeClr val="tx2"/>
              </a:solidFill>
              <a:latin typeface="隶书" panose="02010509060101010101" pitchFamily="49" charset="-122"/>
              <a:ea typeface="隶书" panose="02010509060101010101" pitchFamily="49" charset="-122"/>
              <a:cs typeface="Arial" panose="020B0604020202020204" pitchFamily="34" charset="0"/>
            </a:endParaRPr>
          </a:p>
        </p:txBody>
      </p:sp>
    </p:spTree>
    <p:extLst>
      <p:ext uri="{BB962C8B-B14F-4D97-AF65-F5344CB8AC3E}">
        <p14:creationId xmlns:p14="http://schemas.microsoft.com/office/powerpoint/2010/main" val="3109645357"/>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7537" y="836712"/>
            <a:ext cx="10636885" cy="584775"/>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en-US" alt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EPC</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项目的合同价确定问题之四</a:t>
            </a:r>
            <a:r>
              <a:rPr lang="en-US" altLang="zh-CN" sz="3200" b="1" dirty="0">
                <a:solidFill>
                  <a:schemeClr val="tx1"/>
                </a:solidFill>
                <a:latin typeface="方正粗圆简体" panose="03000509000000000000" charset="-122"/>
                <a:ea typeface="方正粗圆简体" panose="03000509000000000000" charset="-122"/>
                <a:cs typeface="Arial" panose="020B0604020202020204" pitchFamily="34" charset="0"/>
              </a:rPr>
              <a:t>——</a:t>
            </a:r>
            <a:r>
              <a:rPr lang="zh-CN" altLang="en-US" sz="3200" b="1" dirty="0">
                <a:latin typeface="方正粗圆简体" panose="03000509000000000000" charset="-122"/>
                <a:ea typeface="方正粗圆简体" panose="03000509000000000000" charset="-122"/>
                <a:cs typeface="Arial" panose="020B0604020202020204" pitchFamily="34" charset="0"/>
              </a:rPr>
              <a:t>下浮率</a:t>
            </a:r>
            <a:r>
              <a:rPr lang="zh-CN" altLang="en-US" sz="3200" b="1" dirty="0">
                <a:solidFill>
                  <a:schemeClr val="tx1"/>
                </a:solidFill>
                <a:latin typeface="方正粗圆简体" panose="03000509000000000000" charset="-122"/>
                <a:ea typeface="方正粗圆简体" panose="03000509000000000000" charset="-122"/>
                <a:cs typeface="Arial" panose="020B0604020202020204" pitchFamily="34" charset="0"/>
              </a:rPr>
              <a:t>合同</a:t>
            </a: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61</a:t>
            </a:fld>
            <a:endParaRPr lang="zh-CN" altLang="en-US" dirty="0"/>
          </a:p>
        </p:txBody>
      </p:sp>
      <p:sp>
        <p:nvSpPr>
          <p:cNvPr id="6" name="矩形 5"/>
          <p:cNvSpPr/>
          <p:nvPr/>
        </p:nvSpPr>
        <p:spPr>
          <a:xfrm>
            <a:off x="5519936" y="2435342"/>
            <a:ext cx="9001000" cy="646331"/>
          </a:xfrm>
          <a:prstGeom prst="rect">
            <a:avLst/>
          </a:prstGeom>
        </p:spPr>
        <p:txBody>
          <a:bodyPr wrap="square">
            <a:spAutoFit/>
          </a:bodyPr>
          <a:lstStyle/>
          <a:p>
            <a:br>
              <a:rPr lang="zh-CN" altLang="en-US" dirty="0">
                <a:solidFill>
                  <a:srgbClr val="000000"/>
                </a:solidFill>
                <a:latin typeface="CIDFont+F1"/>
              </a:rPr>
            </a:br>
            <a:endParaRPr lang="zh-CN" altLang="en-US" dirty="0"/>
          </a:p>
        </p:txBody>
      </p:sp>
      <p:graphicFrame>
        <p:nvGraphicFramePr>
          <p:cNvPr id="10" name="图示 9"/>
          <p:cNvGraphicFramePr/>
          <p:nvPr>
            <p:extLst/>
          </p:nvPr>
        </p:nvGraphicFramePr>
        <p:xfrm>
          <a:off x="2279576" y="1700808"/>
          <a:ext cx="8496944" cy="38164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95950725"/>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62</a:t>
            </a:fld>
            <a:endParaRPr lang="zh-CN" altLang="en-US" dirty="0"/>
          </a:p>
        </p:txBody>
      </p:sp>
      <p:sp>
        <p:nvSpPr>
          <p:cNvPr id="3" name="矩形 2"/>
          <p:cNvSpPr/>
          <p:nvPr/>
        </p:nvSpPr>
        <p:spPr>
          <a:xfrm>
            <a:off x="1127448" y="1844824"/>
            <a:ext cx="9865096" cy="2365519"/>
          </a:xfrm>
          <a:prstGeom prst="rect">
            <a:avLst/>
          </a:prstGeom>
        </p:spPr>
        <p:txBody>
          <a:bodyPr wrap="square">
            <a:spAutoFit/>
          </a:bodyPr>
          <a:lstStyle/>
          <a:p>
            <a:pPr marL="219075" algn="just" eaLnBrk="1" latinLnBrk="0" hangingPunct="1">
              <a:lnSpc>
                <a:spcPct val="125000"/>
              </a:lnSpc>
              <a:spcBef>
                <a:spcPts val="1800"/>
              </a:spcBef>
            </a:pPr>
            <a:r>
              <a:rPr lang="zh-CN" altLang="en-US" sz="2000" dirty="0">
                <a:latin typeface="微软雅黑" panose="020B0503020204020204" pitchFamily="34" charset="-122"/>
                <a:ea typeface="微软雅黑" panose="020B0503020204020204" pitchFamily="34" charset="-122"/>
              </a:rPr>
              <a:t>国际上</a:t>
            </a:r>
            <a:r>
              <a:rPr lang="en-US" altLang="zh-CN" sz="2000" dirty="0">
                <a:latin typeface="微软雅黑" panose="020B0503020204020204" pitchFamily="34" charset="-122"/>
                <a:ea typeface="微软雅黑" panose="020B0503020204020204" pitchFamily="34" charset="-122"/>
              </a:rPr>
              <a:t>FIDIC</a:t>
            </a:r>
            <a:r>
              <a:rPr lang="zh-CN" altLang="en-US" sz="2000" dirty="0">
                <a:latin typeface="微软雅黑" panose="020B0503020204020204" pitchFamily="34" charset="-122"/>
                <a:ea typeface="微软雅黑" panose="020B0503020204020204" pitchFamily="34" charset="-122"/>
              </a:rPr>
              <a:t>条件下的工程总承包项目在执行过程进度支付和竣工结算都没有独立的第三方跟踪审计这个角色，一切按合同执行，进度支付按合同要求中的节点支付或实际完成的工程量进行支付，承包商上报的进度款或者竣工结算，经过咨询工程师按合同审核完成确认，即可进行结算，对索赔部分有争议的，按合同中争议处理方式解决。所以，国外</a:t>
            </a:r>
            <a:r>
              <a:rPr lang="en-US" altLang="zh-CN" sz="2000" dirty="0">
                <a:latin typeface="微软雅黑" panose="020B0503020204020204" pitchFamily="34" charset="-122"/>
                <a:ea typeface="微软雅黑" panose="020B0503020204020204" pitchFamily="34" charset="-122"/>
              </a:rPr>
              <a:t>FIDIC 《</a:t>
            </a:r>
            <a:r>
              <a:rPr lang="zh-CN" altLang="en-US" sz="2000" dirty="0">
                <a:latin typeface="微软雅黑" panose="020B0503020204020204" pitchFamily="34" charset="-122"/>
                <a:ea typeface="微软雅黑" panose="020B0503020204020204" pitchFamily="34" charset="-122"/>
              </a:rPr>
              <a:t>设计</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采购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施工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交钥匙合同条件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（银皮书）的工程总承包结算方式比较简单，承包商的结算费用为合同价</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索赔。</a:t>
            </a:r>
          </a:p>
        </p:txBody>
      </p:sp>
      <p:sp>
        <p:nvSpPr>
          <p:cNvPr id="7" name="TextBox 1"/>
          <p:cNvSpPr txBox="1"/>
          <p:nvPr/>
        </p:nvSpPr>
        <p:spPr>
          <a:xfrm>
            <a:off x="597537" y="836712"/>
            <a:ext cx="10636885" cy="584775"/>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zh-CN" altLang="en-US" sz="3200" b="1" dirty="0">
                <a:latin typeface="方正粗圆简体" panose="03000509000000000000" charset="-122"/>
                <a:ea typeface="方正粗圆简体" panose="03000509000000000000" charset="-122"/>
                <a:cs typeface="Arial" panose="020B0604020202020204" pitchFamily="34" charset="0"/>
              </a:rPr>
              <a:t>国外工程总承包结算审核现状</a:t>
            </a:r>
          </a:p>
        </p:txBody>
      </p:sp>
    </p:spTree>
    <p:extLst>
      <p:ext uri="{BB962C8B-B14F-4D97-AF65-F5344CB8AC3E}">
        <p14:creationId xmlns:p14="http://schemas.microsoft.com/office/powerpoint/2010/main" val="3584311309"/>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63</a:t>
            </a:fld>
            <a:endParaRPr lang="zh-CN" altLang="en-US"/>
          </a:p>
        </p:txBody>
      </p:sp>
      <p:sp>
        <p:nvSpPr>
          <p:cNvPr id="9" name="TextBox 1"/>
          <p:cNvSpPr txBox="1"/>
          <p:nvPr/>
        </p:nvSpPr>
        <p:spPr>
          <a:xfrm>
            <a:off x="2063552" y="1052736"/>
            <a:ext cx="7016447" cy="630942"/>
          </a:xfrm>
          <a:prstGeom prst="rect">
            <a:avLst/>
          </a:prstGeom>
          <a:noFill/>
        </p:spPr>
        <p:txBody>
          <a:bodyPr wrap="square" rtlCol="0">
            <a:spAutoFit/>
          </a:bodyPr>
          <a:lstStyle/>
          <a:p>
            <a:pPr marL="219075" algn="just" eaLnBrk="1" latinLnBrk="0" hangingPunct="1">
              <a:lnSpc>
                <a:spcPct val="125000"/>
              </a:lnSpc>
            </a:pPr>
            <a:r>
              <a:rPr lang="zh-CN" altLang="en-US" sz="2800" b="1" dirty="0">
                <a:solidFill>
                  <a:schemeClr val="accent6">
                    <a:lumMod val="50000"/>
                  </a:schemeClr>
                </a:solidFill>
                <a:latin typeface="隶书" panose="02010509060101010101" pitchFamily="49" charset="-122"/>
                <a:ea typeface="隶书" panose="02010509060101010101" pitchFamily="49" charset="-122"/>
                <a:cs typeface="Arial" panose="020B0604020202020204" pitchFamily="34" charset="0"/>
              </a:rPr>
              <a:t>小知识：</a:t>
            </a:r>
            <a:r>
              <a:rPr lang="zh-CN" altLang="en-US" sz="2800" b="1" dirty="0">
                <a:solidFill>
                  <a:schemeClr val="tx2"/>
                </a:solidFill>
                <a:latin typeface="隶书" panose="02010509060101010101" pitchFamily="49" charset="-122"/>
                <a:ea typeface="隶书" panose="02010509060101010101" pitchFamily="49" charset="-122"/>
                <a:cs typeface="Arial" panose="020B0604020202020204" pitchFamily="34" charset="0"/>
              </a:rPr>
              <a:t>下浮率合同和费率合同的区别</a:t>
            </a:r>
            <a:endParaRPr lang="en-US" altLang="zh-CN" sz="2800" b="1" dirty="0">
              <a:solidFill>
                <a:schemeClr val="tx2"/>
              </a:solidFill>
              <a:latin typeface="隶书" panose="02010509060101010101" pitchFamily="49" charset="-122"/>
              <a:ea typeface="隶书" panose="02010509060101010101" pitchFamily="49" charset="-122"/>
              <a:cs typeface="Arial" panose="020B0604020202020204" pitchFamily="34" charset="0"/>
            </a:endParaRPr>
          </a:p>
        </p:txBody>
      </p:sp>
      <p:pic>
        <p:nvPicPr>
          <p:cNvPr id="5" name="图片 4"/>
          <p:cNvPicPr>
            <a:picLocks noChangeAspect="1"/>
          </p:cNvPicPr>
          <p:nvPr/>
        </p:nvPicPr>
        <p:blipFill rotWithShape="1">
          <a:blip r:embed="rId2" cstate="print">
            <a:clrChange>
              <a:clrFrom>
                <a:srgbClr val="FFFFFF"/>
              </a:clrFrom>
              <a:clrTo>
                <a:srgbClr val="FFFFFF">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l="4438" r="15676" b="4958"/>
          <a:stretch/>
        </p:blipFill>
        <p:spPr>
          <a:xfrm>
            <a:off x="1077743" y="764704"/>
            <a:ext cx="1021230" cy="1087615"/>
          </a:xfrm>
          <a:prstGeom prst="rect">
            <a:avLst/>
          </a:prstGeom>
        </p:spPr>
      </p:pic>
      <p:graphicFrame>
        <p:nvGraphicFramePr>
          <p:cNvPr id="11" name="表格 10"/>
          <p:cNvGraphicFramePr>
            <a:graphicFrameLocks noGrp="1"/>
          </p:cNvGraphicFramePr>
          <p:nvPr>
            <p:extLst/>
          </p:nvPr>
        </p:nvGraphicFramePr>
        <p:xfrm>
          <a:off x="3949552" y="2057280"/>
          <a:ext cx="7632848" cy="3692070"/>
        </p:xfrm>
        <a:graphic>
          <a:graphicData uri="http://schemas.openxmlformats.org/drawingml/2006/table">
            <a:tbl>
              <a:tblPr firstRow="1" bandRow="1">
                <a:tableStyleId>{5C22544A-7EE6-4342-B048-85BDC9FD1C3A}</a:tableStyleId>
              </a:tblPr>
              <a:tblGrid>
                <a:gridCol w="634280">
                  <a:extLst>
                    <a:ext uri="{9D8B030D-6E8A-4147-A177-3AD203B41FA5}">
                      <a16:colId xmlns:a16="http://schemas.microsoft.com/office/drawing/2014/main" val="20000"/>
                    </a:ext>
                  </a:extLst>
                </a:gridCol>
                <a:gridCol w="668284">
                  <a:extLst>
                    <a:ext uri="{9D8B030D-6E8A-4147-A177-3AD203B41FA5}">
                      <a16:colId xmlns:a16="http://schemas.microsoft.com/office/drawing/2014/main" val="20003"/>
                    </a:ext>
                  </a:extLst>
                </a:gridCol>
                <a:gridCol w="3191094">
                  <a:extLst>
                    <a:ext uri="{9D8B030D-6E8A-4147-A177-3AD203B41FA5}">
                      <a16:colId xmlns:a16="http://schemas.microsoft.com/office/drawing/2014/main" val="20001"/>
                    </a:ext>
                  </a:extLst>
                </a:gridCol>
                <a:gridCol w="3139190">
                  <a:extLst>
                    <a:ext uri="{9D8B030D-6E8A-4147-A177-3AD203B41FA5}">
                      <a16:colId xmlns:a16="http://schemas.microsoft.com/office/drawing/2014/main" val="20002"/>
                    </a:ext>
                  </a:extLst>
                </a:gridCol>
              </a:tblGrid>
              <a:tr h="552645">
                <a:tc gridSpan="2">
                  <a:txBody>
                    <a:bodyPr/>
                    <a:lstStyle/>
                    <a:p>
                      <a:pPr algn="ctr"/>
                      <a:r>
                        <a:rPr lang="zh-CN" altLang="en-US" sz="2000" dirty="0">
                          <a:latin typeface="华文新魏" pitchFamily="2" charset="-122"/>
                          <a:ea typeface="华文新魏" pitchFamily="2" charset="-122"/>
                        </a:rPr>
                        <a:t>项目名称</a:t>
                      </a:r>
                    </a:p>
                  </a:txBody>
                  <a:tcPr anchor="ctr"/>
                </a:tc>
                <a:tc hMerge="1">
                  <a:txBody>
                    <a:bodyPr/>
                    <a:lstStyle/>
                    <a:p>
                      <a:endParaRPr lang="zh-CN" altLang="en-US"/>
                    </a:p>
                  </a:txBody>
                  <a:tcPr/>
                </a:tc>
                <a:tc>
                  <a:txBody>
                    <a:bodyPr/>
                    <a:lstStyle/>
                    <a:p>
                      <a:pPr algn="ctr"/>
                      <a:r>
                        <a:rPr lang="zh-CN" altLang="en-US" sz="2000" dirty="0">
                          <a:latin typeface="华文新魏" pitchFamily="2" charset="-122"/>
                          <a:ea typeface="华文新魏" pitchFamily="2" charset="-122"/>
                        </a:rPr>
                        <a:t>下浮率合同计价</a:t>
                      </a:r>
                    </a:p>
                  </a:txBody>
                  <a:tcPr anchor="ctr"/>
                </a:tc>
                <a:tc>
                  <a:txBody>
                    <a:bodyPr/>
                    <a:lstStyle/>
                    <a:p>
                      <a:pPr marL="0" marR="0" indent="0" algn="ctr" defTabSz="1218565" rtl="0" eaLnBrk="1" fontAlgn="auto" latinLnBrk="0" hangingPunct="1">
                        <a:lnSpc>
                          <a:spcPct val="100000"/>
                        </a:lnSpc>
                        <a:spcBef>
                          <a:spcPts val="0"/>
                        </a:spcBef>
                        <a:spcAft>
                          <a:spcPts val="0"/>
                        </a:spcAft>
                        <a:buClrTx/>
                        <a:buSzTx/>
                        <a:buFontTx/>
                        <a:buNone/>
                        <a:tabLst/>
                        <a:defRPr/>
                      </a:pPr>
                      <a:r>
                        <a:rPr lang="zh-CN" altLang="en-US" sz="2000" dirty="0">
                          <a:latin typeface="华文新魏" pitchFamily="2" charset="-122"/>
                          <a:ea typeface="华文新魏" pitchFamily="2" charset="-122"/>
                        </a:rPr>
                        <a:t>费率合同计价</a:t>
                      </a:r>
                    </a:p>
                  </a:txBody>
                  <a:tcPr anchor="ctr"/>
                </a:tc>
                <a:extLst>
                  <a:ext uri="{0D108BD9-81ED-4DB2-BD59-A6C34878D82A}">
                    <a16:rowId xmlns:a16="http://schemas.microsoft.com/office/drawing/2014/main" val="10000"/>
                  </a:ext>
                </a:extLst>
              </a:tr>
              <a:tr h="684389">
                <a:tc rowSpan="3">
                  <a:txBody>
                    <a:bodyPr/>
                    <a:lstStyle/>
                    <a:p>
                      <a:pPr algn="ctr"/>
                      <a:r>
                        <a:rPr lang="zh-CN" altLang="en-US" sz="2000" dirty="0">
                          <a:solidFill>
                            <a:schemeClr val="bg1"/>
                          </a:solidFill>
                          <a:latin typeface="华文新魏" pitchFamily="2" charset="-122"/>
                          <a:ea typeface="华文新魏" pitchFamily="2" charset="-122"/>
                        </a:rPr>
                        <a:t>工程计价</a:t>
                      </a:r>
                    </a:p>
                  </a:txBody>
                  <a:tcPr vert="wordArtVertRtl" anchor="ctr">
                    <a:solidFill>
                      <a:schemeClr val="accent1"/>
                    </a:solidFill>
                  </a:tcPr>
                </a:tc>
                <a:tc>
                  <a:txBody>
                    <a:bodyPr/>
                    <a:lstStyle/>
                    <a:p>
                      <a:pPr algn="ctr"/>
                      <a:r>
                        <a:rPr lang="zh-CN" altLang="en-US" sz="2000" dirty="0">
                          <a:solidFill>
                            <a:schemeClr val="bg1"/>
                          </a:solidFill>
                          <a:latin typeface="华文新魏" pitchFamily="2" charset="-122"/>
                          <a:ea typeface="华文新魏" pitchFamily="2" charset="-122"/>
                        </a:rPr>
                        <a:t>量</a:t>
                      </a:r>
                    </a:p>
                  </a:txBody>
                  <a:tcPr anchor="ctr">
                    <a:solidFill>
                      <a:schemeClr val="accent1"/>
                    </a:solidFill>
                  </a:tcPr>
                </a:tc>
                <a:tc>
                  <a:txBody>
                    <a:bodyPr/>
                    <a:lstStyle/>
                    <a:p>
                      <a:pPr algn="l">
                        <a:buFont typeface="Wingdings" pitchFamily="2" charset="2"/>
                        <a:buNone/>
                      </a:pPr>
                      <a:r>
                        <a:rPr lang="zh-CN" altLang="en-US" sz="1600" dirty="0">
                          <a:solidFill>
                            <a:schemeClr val="tx1"/>
                          </a:solidFill>
                          <a:latin typeface="微软雅黑" pitchFamily="34" charset="-122"/>
                          <a:ea typeface="微软雅黑" pitchFamily="34" charset="-122"/>
                        </a:rPr>
                        <a:t>按预算定额工程量计算规则进行计算</a:t>
                      </a:r>
                      <a:endParaRPr lang="en-US" altLang="zh-CN" sz="1600" dirty="0">
                        <a:solidFill>
                          <a:schemeClr val="tx1"/>
                        </a:solidFill>
                        <a:latin typeface="微软雅黑" pitchFamily="34" charset="-122"/>
                        <a:ea typeface="微软雅黑" pitchFamily="34" charset="-122"/>
                      </a:endParaRPr>
                    </a:p>
                  </a:txBody>
                  <a:tcPr anchor="ctr"/>
                </a:tc>
                <a:tc>
                  <a:txBody>
                    <a:bodyPr/>
                    <a:lstStyle/>
                    <a:p>
                      <a:pPr marL="0" marR="0" indent="0" algn="l" defTabSz="1218565" rtl="0" eaLnBrk="1" fontAlgn="auto" latinLnBrk="0" hangingPunct="1">
                        <a:lnSpc>
                          <a:spcPct val="100000"/>
                        </a:lnSpc>
                        <a:spcBef>
                          <a:spcPts val="0"/>
                        </a:spcBef>
                        <a:spcAft>
                          <a:spcPts val="0"/>
                        </a:spcAft>
                        <a:buClrTx/>
                        <a:buSzTx/>
                        <a:buFont typeface="Wingdings" pitchFamily="2" charset="2"/>
                        <a:buNone/>
                        <a:tabLst/>
                        <a:defRPr/>
                      </a:pPr>
                      <a:r>
                        <a:rPr lang="zh-CN" altLang="en-US" sz="1600" dirty="0">
                          <a:solidFill>
                            <a:schemeClr val="tx1"/>
                          </a:solidFill>
                          <a:latin typeface="微软雅黑" pitchFamily="34" charset="-122"/>
                          <a:ea typeface="微软雅黑" pitchFamily="34" charset="-122"/>
                        </a:rPr>
                        <a:t>按预算定额工程量计算规则进行计算</a:t>
                      </a:r>
                      <a:endParaRPr lang="en-US" altLang="zh-CN" sz="1600" dirty="0">
                        <a:latin typeface="微软雅黑" pitchFamily="34" charset="-122"/>
                        <a:ea typeface="微软雅黑" pitchFamily="34" charset="-122"/>
                      </a:endParaRPr>
                    </a:p>
                  </a:txBody>
                  <a:tcPr anchor="ctr"/>
                </a:tc>
                <a:extLst>
                  <a:ext uri="{0D108BD9-81ED-4DB2-BD59-A6C34878D82A}">
                    <a16:rowId xmlns:a16="http://schemas.microsoft.com/office/drawing/2014/main" val="10001"/>
                  </a:ext>
                </a:extLst>
              </a:tr>
              <a:tr h="625277">
                <a:tc vMerge="1">
                  <a:txBody>
                    <a:bodyPr/>
                    <a:lstStyle/>
                    <a:p>
                      <a:pPr algn="ctr"/>
                      <a:endParaRPr lang="zh-CN" altLang="en-US" sz="2000" dirty="0">
                        <a:solidFill>
                          <a:schemeClr val="bg1"/>
                        </a:solidFill>
                        <a:latin typeface="华文新魏" pitchFamily="2" charset="-122"/>
                        <a:ea typeface="华文新魏" pitchFamily="2" charset="-122"/>
                      </a:endParaRPr>
                    </a:p>
                  </a:txBody>
                  <a:tcPr>
                    <a:solidFill>
                      <a:schemeClr val="accent1"/>
                    </a:solidFill>
                  </a:tcPr>
                </a:tc>
                <a:tc>
                  <a:txBody>
                    <a:bodyPr/>
                    <a:lstStyle/>
                    <a:p>
                      <a:pPr algn="ctr"/>
                      <a:r>
                        <a:rPr lang="zh-CN" altLang="en-US" sz="2000" dirty="0">
                          <a:solidFill>
                            <a:schemeClr val="bg1"/>
                          </a:solidFill>
                          <a:latin typeface="华文新魏" pitchFamily="2" charset="-122"/>
                          <a:ea typeface="华文新魏" pitchFamily="2" charset="-122"/>
                        </a:rPr>
                        <a:t>价</a:t>
                      </a:r>
                    </a:p>
                  </a:txBody>
                  <a:tcPr anchor="ctr">
                    <a:solidFill>
                      <a:schemeClr val="accent1"/>
                    </a:solidFill>
                  </a:tcPr>
                </a:tc>
                <a:tc>
                  <a:txBody>
                    <a:bodyPr/>
                    <a:lstStyle/>
                    <a:p>
                      <a:pPr>
                        <a:buFont typeface="Wingdings" pitchFamily="2" charset="2"/>
                        <a:buNone/>
                      </a:pPr>
                      <a:r>
                        <a:rPr lang="zh-CN" altLang="en-US" sz="1600" dirty="0">
                          <a:latin typeface="微软雅黑" pitchFamily="34" charset="-122"/>
                          <a:ea typeface="微软雅黑" pitchFamily="34" charset="-122"/>
                        </a:rPr>
                        <a:t>按省市造价信息确定，无价材料按签证价</a:t>
                      </a:r>
                      <a:endParaRPr lang="en-US" altLang="zh-CN" sz="1600" dirty="0">
                        <a:latin typeface="微软雅黑" pitchFamily="34" charset="-122"/>
                        <a:ea typeface="微软雅黑" pitchFamily="34" charset="-122"/>
                      </a:endParaRPr>
                    </a:p>
                  </a:txBody>
                  <a:tcPr anchor="ctr"/>
                </a:tc>
                <a:tc>
                  <a:txBody>
                    <a:bodyPr/>
                    <a:lstStyle/>
                    <a:p>
                      <a:pPr marL="0" marR="0" indent="0" algn="l" defTabSz="1218565" rtl="0" eaLnBrk="1" fontAlgn="auto" latinLnBrk="0" hangingPunct="1">
                        <a:lnSpc>
                          <a:spcPct val="100000"/>
                        </a:lnSpc>
                        <a:spcBef>
                          <a:spcPts val="0"/>
                        </a:spcBef>
                        <a:spcAft>
                          <a:spcPts val="0"/>
                        </a:spcAft>
                        <a:buClrTx/>
                        <a:buSzTx/>
                        <a:buFont typeface="Wingdings" pitchFamily="2" charset="2"/>
                        <a:buNone/>
                        <a:tabLst/>
                        <a:defRPr/>
                      </a:pPr>
                      <a:r>
                        <a:rPr lang="zh-CN" altLang="en-US" sz="1600" dirty="0">
                          <a:latin typeface="微软雅黑" pitchFamily="34" charset="-122"/>
                          <a:ea typeface="微软雅黑" pitchFamily="34" charset="-122"/>
                        </a:rPr>
                        <a:t>按省市造价信息确定，无价材料按签证价</a:t>
                      </a:r>
                      <a:endParaRPr lang="en-US" altLang="zh-CN" sz="1600" dirty="0">
                        <a:latin typeface="微软雅黑" pitchFamily="34" charset="-122"/>
                        <a:ea typeface="微软雅黑" pitchFamily="34" charset="-122"/>
                      </a:endParaRPr>
                    </a:p>
                  </a:txBody>
                  <a:tcPr anchor="ctr"/>
                </a:tc>
                <a:extLst>
                  <a:ext uri="{0D108BD9-81ED-4DB2-BD59-A6C34878D82A}">
                    <a16:rowId xmlns:a16="http://schemas.microsoft.com/office/drawing/2014/main" val="10002"/>
                  </a:ext>
                </a:extLst>
              </a:tr>
              <a:tr h="625277">
                <a:tc vMerge="1">
                  <a:txBody>
                    <a:bodyPr/>
                    <a:lstStyle/>
                    <a:p>
                      <a:pPr algn="ctr"/>
                      <a:endParaRPr lang="zh-CN" altLang="en-US" sz="2000" dirty="0">
                        <a:solidFill>
                          <a:schemeClr val="bg1"/>
                        </a:solidFill>
                        <a:latin typeface="华文新魏" pitchFamily="2" charset="-122"/>
                        <a:ea typeface="华文新魏" pitchFamily="2" charset="-122"/>
                      </a:endParaRPr>
                    </a:p>
                  </a:txBody>
                  <a:tcPr>
                    <a:solidFill>
                      <a:schemeClr val="accent1"/>
                    </a:solidFill>
                  </a:tcPr>
                </a:tc>
                <a:tc>
                  <a:txBody>
                    <a:bodyPr/>
                    <a:lstStyle/>
                    <a:p>
                      <a:pPr algn="ctr"/>
                      <a:r>
                        <a:rPr lang="zh-CN" altLang="en-US" sz="2000" dirty="0">
                          <a:solidFill>
                            <a:schemeClr val="bg1"/>
                          </a:solidFill>
                          <a:latin typeface="华文新魏" pitchFamily="2" charset="-122"/>
                          <a:ea typeface="华文新魏" pitchFamily="2" charset="-122"/>
                        </a:rPr>
                        <a:t>费</a:t>
                      </a:r>
                    </a:p>
                  </a:txBody>
                  <a:tcPr anchor="ctr">
                    <a:solidFill>
                      <a:schemeClr val="accent1"/>
                    </a:solidFill>
                  </a:tcPr>
                </a:tc>
                <a:tc>
                  <a:txBody>
                    <a:bodyPr/>
                    <a:lstStyle/>
                    <a:p>
                      <a:pPr algn="l">
                        <a:buFont typeface="Wingdings" pitchFamily="2" charset="2"/>
                        <a:buNone/>
                      </a:pPr>
                      <a:r>
                        <a:rPr lang="zh-CN" altLang="en-US" sz="1600" dirty="0">
                          <a:latin typeface="微软雅黑" pitchFamily="34" charset="-122"/>
                          <a:ea typeface="微软雅黑" pitchFamily="34" charset="-122"/>
                        </a:rPr>
                        <a:t>按费用定额计取，编制口径同招标控制价</a:t>
                      </a:r>
                    </a:p>
                  </a:txBody>
                  <a:tcPr anchor="ctr"/>
                </a:tc>
                <a:tc>
                  <a:txBody>
                    <a:bodyPr/>
                    <a:lstStyle/>
                    <a:p>
                      <a:pPr>
                        <a:buFont typeface="Wingdings" pitchFamily="2" charset="2"/>
                        <a:buNone/>
                      </a:pPr>
                      <a:r>
                        <a:rPr lang="zh-CN" altLang="en-US" sz="1600" dirty="0">
                          <a:latin typeface="微软雅黑" pitchFamily="34" charset="-122"/>
                          <a:ea typeface="微软雅黑" pitchFamily="34" charset="-122"/>
                        </a:rPr>
                        <a:t>按合同费率计取</a:t>
                      </a:r>
                    </a:p>
                  </a:txBody>
                  <a:tcPr anchor="ctr"/>
                </a:tc>
                <a:extLst>
                  <a:ext uri="{0D108BD9-81ED-4DB2-BD59-A6C34878D82A}">
                    <a16:rowId xmlns:a16="http://schemas.microsoft.com/office/drawing/2014/main" val="10003"/>
                  </a:ext>
                </a:extLst>
              </a:tr>
              <a:tr h="1204482">
                <a:tc gridSpan="2">
                  <a:txBody>
                    <a:bodyPr/>
                    <a:lstStyle/>
                    <a:p>
                      <a:pPr algn="ctr"/>
                      <a:r>
                        <a:rPr lang="zh-CN" altLang="en-US" sz="2000">
                          <a:solidFill>
                            <a:schemeClr val="bg1"/>
                          </a:solidFill>
                          <a:latin typeface="华文新魏" pitchFamily="2" charset="-122"/>
                          <a:ea typeface="华文新魏" pitchFamily="2" charset="-122"/>
                        </a:rPr>
                        <a:t>合同造价</a:t>
                      </a:r>
                      <a:endParaRPr lang="zh-CN" altLang="en-US" sz="2000" dirty="0">
                        <a:solidFill>
                          <a:schemeClr val="bg1"/>
                        </a:solidFill>
                        <a:latin typeface="华文新魏" pitchFamily="2" charset="-122"/>
                        <a:ea typeface="华文新魏" pitchFamily="2" charset="-122"/>
                      </a:endParaRPr>
                    </a:p>
                  </a:txBody>
                  <a:tcPr anchor="ctr">
                    <a:solidFill>
                      <a:schemeClr val="accent1"/>
                    </a:solidFill>
                  </a:tcPr>
                </a:tc>
                <a:tc hMerge="1">
                  <a:txBody>
                    <a:bodyPr/>
                    <a:lstStyle/>
                    <a:p>
                      <a:pPr algn="ctr"/>
                      <a:endParaRPr lang="zh-CN" altLang="en-US" sz="2000" dirty="0">
                        <a:solidFill>
                          <a:schemeClr val="bg1"/>
                        </a:solidFill>
                        <a:latin typeface="华文新魏" pitchFamily="2" charset="-122"/>
                        <a:ea typeface="华文新魏" pitchFamily="2" charset="-122"/>
                      </a:endParaRPr>
                    </a:p>
                  </a:txBody>
                  <a:tcPr>
                    <a:solidFill>
                      <a:schemeClr val="accent1"/>
                    </a:solidFill>
                  </a:tcPr>
                </a:tc>
                <a:tc>
                  <a:txBody>
                    <a:bodyPr/>
                    <a:lstStyle/>
                    <a:p>
                      <a:pPr marL="0" algn="l" defTabSz="1218565" rtl="0" eaLnBrk="1" latinLnBrk="0" hangingPunct="1">
                        <a:lnSpc>
                          <a:spcPct val="120000"/>
                        </a:lnSpc>
                        <a:buFont typeface="Wingdings" pitchFamily="2" charset="2"/>
                        <a:buNone/>
                      </a:pPr>
                      <a:r>
                        <a:rPr lang="zh-CN" altLang="en-US" sz="1400" kern="1200" dirty="0">
                          <a:solidFill>
                            <a:schemeClr val="dk1"/>
                          </a:solidFill>
                          <a:latin typeface="微软雅黑" pitchFamily="34" charset="-122"/>
                          <a:ea typeface="微软雅黑" pitchFamily="34" charset="-122"/>
                          <a:cs typeface="+mn-cs"/>
                        </a:rPr>
                        <a:t>按上述计价口径计算造价，乘以合同下浮率后，形成最终合同造价。</a:t>
                      </a:r>
                      <a:r>
                        <a:rPr lang="zh-CN" altLang="en-US" sz="1400" b="1" kern="1200" dirty="0">
                          <a:solidFill>
                            <a:srgbClr val="FF0000"/>
                          </a:solidFill>
                          <a:latin typeface="微软雅黑" pitchFamily="34" charset="-122"/>
                          <a:ea typeface="微软雅黑" pitchFamily="34" charset="-122"/>
                          <a:cs typeface="+mn-cs"/>
                        </a:rPr>
                        <a:t>一般采用整体造价下浮</a:t>
                      </a:r>
                    </a:p>
                  </a:txBody>
                  <a:tcPr anchor="ctr"/>
                </a:tc>
                <a:tc>
                  <a:txBody>
                    <a:bodyPr/>
                    <a:lstStyle/>
                    <a:p>
                      <a:pPr marL="0" algn="l" defTabSz="1218565" rtl="0" eaLnBrk="1" latinLnBrk="0" hangingPunct="1">
                        <a:lnSpc>
                          <a:spcPct val="120000"/>
                        </a:lnSpc>
                        <a:buFont typeface="Wingdings" pitchFamily="2" charset="2"/>
                        <a:buNone/>
                      </a:pPr>
                      <a:r>
                        <a:rPr lang="zh-CN" altLang="en-US" sz="1400" kern="1200" dirty="0">
                          <a:solidFill>
                            <a:schemeClr val="dk1"/>
                          </a:solidFill>
                          <a:latin typeface="微软雅黑" pitchFamily="34" charset="-122"/>
                          <a:ea typeface="微软雅黑" pitchFamily="34" charset="-122"/>
                          <a:cs typeface="+mn-cs"/>
                        </a:rPr>
                        <a:t>按上述口径计算出直接工程费，乘以合同费率后，形成最终合同价。其中，</a:t>
                      </a:r>
                      <a:r>
                        <a:rPr lang="zh-CN" altLang="en-US" sz="1400" b="1" kern="1200" dirty="0">
                          <a:solidFill>
                            <a:srgbClr val="FF0000"/>
                          </a:solidFill>
                          <a:latin typeface="微软雅黑" pitchFamily="34" charset="-122"/>
                          <a:ea typeface="微软雅黑" pitchFamily="34" charset="-122"/>
                          <a:cs typeface="+mn-cs"/>
                        </a:rPr>
                        <a:t>仅费用部分发生变化</a:t>
                      </a:r>
                      <a:r>
                        <a:rPr lang="zh-CN" altLang="en-US" sz="1400" kern="1200" dirty="0">
                          <a:solidFill>
                            <a:srgbClr val="FF0000"/>
                          </a:solidFill>
                          <a:latin typeface="微软雅黑" pitchFamily="34" charset="-122"/>
                          <a:ea typeface="微软雅黑" pitchFamily="34" charset="-122"/>
                          <a:cs typeface="+mn-cs"/>
                        </a:rPr>
                        <a:t>，直接工程费及技术措施费部分不下浮。</a:t>
                      </a:r>
                    </a:p>
                  </a:txBody>
                  <a:tcPr anchor="ctr"/>
                </a:tc>
                <a:extLst>
                  <a:ext uri="{0D108BD9-81ED-4DB2-BD59-A6C34878D82A}">
                    <a16:rowId xmlns:a16="http://schemas.microsoft.com/office/drawing/2014/main" val="10004"/>
                  </a:ext>
                </a:extLst>
              </a:tr>
            </a:tbl>
          </a:graphicData>
        </a:graphic>
      </p:graphicFrame>
      <p:pic>
        <p:nvPicPr>
          <p:cNvPr id="13" name="图片 12"/>
          <p:cNvPicPr>
            <a:picLocks noChangeAspect="1"/>
          </p:cNvPicPr>
          <p:nvPr/>
        </p:nvPicPr>
        <p:blipFill>
          <a:blip r:embed="rId3"/>
          <a:stretch>
            <a:fillRect/>
          </a:stretch>
        </p:blipFill>
        <p:spPr>
          <a:xfrm>
            <a:off x="442789" y="2276872"/>
            <a:ext cx="3312368" cy="2641766"/>
          </a:xfrm>
          <a:prstGeom prst="rect">
            <a:avLst/>
          </a:prstGeom>
        </p:spPr>
      </p:pic>
    </p:spTree>
    <p:extLst>
      <p:ext uri="{BB962C8B-B14F-4D97-AF65-F5344CB8AC3E}">
        <p14:creationId xmlns:p14="http://schemas.microsoft.com/office/powerpoint/2010/main" val="2121549085"/>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64</a:t>
            </a:fld>
            <a:endParaRPr lang="zh-CN" altLang="en-US" dirty="0"/>
          </a:p>
        </p:txBody>
      </p:sp>
      <p:sp>
        <p:nvSpPr>
          <p:cNvPr id="5" name="TextBox 1"/>
          <p:cNvSpPr txBox="1"/>
          <p:nvPr/>
        </p:nvSpPr>
        <p:spPr>
          <a:xfrm>
            <a:off x="708530" y="908720"/>
            <a:ext cx="10644053" cy="4832092"/>
          </a:xfrm>
          <a:prstGeom prst="rect">
            <a:avLst/>
          </a:prstGeom>
          <a:noFill/>
        </p:spPr>
        <p:txBody>
          <a:bodyPr wrap="square" rtlCol="0">
            <a:spAutoFit/>
          </a:bodyPr>
          <a:lstStyle/>
          <a:p>
            <a:pPr marL="1162050" indent="-457200" eaLnBrk="1" latinLnBrk="0" hangingPunct="1">
              <a:spcBef>
                <a:spcPts val="1800"/>
              </a:spcBef>
              <a:spcAft>
                <a:spcPts val="0"/>
              </a:spcAft>
              <a:buFont typeface="Wingdings" pitchFamily="2" charset="2"/>
              <a:buChar char="n"/>
            </a:pPr>
            <a:r>
              <a:rPr lang="zh-CN" altLang="en-US" sz="24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下浮率的弊端</a:t>
            </a:r>
            <a:endParaRPr lang="en-US" altLang="zh-CN" sz="2400" b="1"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1771650" lvl="1" indent="-457200">
              <a:spcBef>
                <a:spcPts val="1800"/>
              </a:spcBef>
              <a:spcAft>
                <a:spcPts val="0"/>
              </a:spcAft>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工程计价又从市场决定价格回到了政府定价模式</a:t>
            </a:r>
            <a:endPar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endParaRPr>
          </a:p>
          <a:p>
            <a:pPr marL="1771650" lvl="1" indent="-457200">
              <a:spcBef>
                <a:spcPts val="600"/>
              </a:spcBef>
              <a:spcAft>
                <a:spcPts val="0"/>
              </a:spcAft>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与国际惯例、国家政策导向不符（固定总价合同）</a:t>
            </a:r>
            <a:endPar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endParaRPr>
          </a:p>
          <a:p>
            <a:pPr marL="1771650" lvl="1" indent="-457200">
              <a:spcBef>
                <a:spcPts val="600"/>
              </a:spcBef>
              <a:spcAft>
                <a:spcPts val="0"/>
              </a:spcAft>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按实结算项目，不利于激发总承包单位的优化经济性，提高投资效益</a:t>
            </a:r>
            <a:endPar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endParaRPr>
          </a:p>
          <a:p>
            <a:pPr marL="1771650" lvl="1" indent="-457200">
              <a:spcBef>
                <a:spcPts val="600"/>
              </a:spcBef>
              <a:spcAft>
                <a:spcPts val="0"/>
              </a:spcAft>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无法适应推行工程总承包后计价模式的转变（</a:t>
            </a:r>
            <a:r>
              <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rPr>
              <a:t>Procurement</a:t>
            </a: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a:t>
            </a:r>
            <a:endParaRPr lang="en-US" altLang="zh-CN" sz="2000" dirty="0">
              <a:latin typeface="微软雅黑" panose="020B0503020204020204" pitchFamily="34" charset="-122"/>
              <a:ea typeface="微软雅黑" panose="020B0503020204020204" pitchFamily="34" charset="-122"/>
              <a:cs typeface="Arial" panose="020B0604020202020204" pitchFamily="34" charset="0"/>
              <a:sym typeface="+mn-ea"/>
            </a:endParaRPr>
          </a:p>
          <a:p>
            <a:pPr marL="1771650" lvl="1" indent="-457200">
              <a:spcBef>
                <a:spcPts val="600"/>
              </a:spcBef>
              <a:spcAft>
                <a:spcPts val="0"/>
              </a:spcAft>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Arial" panose="020B0604020202020204" pitchFamily="34" charset="0"/>
                <a:sym typeface="+mn-ea"/>
              </a:rPr>
              <a:t>建设单位管理工作量没有实质性减少（价格及缺项的签证）</a:t>
            </a:r>
            <a:endParaRPr lang="en-US" altLang="zh-CN" dirty="0">
              <a:latin typeface="微软雅黑" panose="020B0503020204020204" pitchFamily="34" charset="-122"/>
              <a:ea typeface="微软雅黑" panose="020B0503020204020204" pitchFamily="34" charset="-122"/>
              <a:cs typeface="Arial" panose="020B0604020202020204" pitchFamily="34" charset="0"/>
              <a:sym typeface="+mn-ea"/>
            </a:endParaRPr>
          </a:p>
          <a:p>
            <a:pPr marL="1162050" indent="-457200" eaLnBrk="1" latinLnBrk="0" hangingPunct="1">
              <a:spcBef>
                <a:spcPts val="1800"/>
              </a:spcBef>
              <a:spcAft>
                <a:spcPts val="0"/>
              </a:spcAft>
              <a:buFont typeface="Wingdings" pitchFamily="2" charset="2"/>
              <a:buChar char="n"/>
            </a:pPr>
            <a:r>
              <a:rPr lang="zh-CN" altLang="en-US" sz="2400" b="1" dirty="0">
                <a:solidFill>
                  <a:schemeClr val="tx2"/>
                </a:solidFill>
                <a:latin typeface="微软雅黑" panose="020B0503020204020204" pitchFamily="34" charset="-122"/>
                <a:ea typeface="微软雅黑" panose="020B0503020204020204" pitchFamily="34" charset="-122"/>
                <a:cs typeface="Arial" panose="020B0604020202020204" pitchFamily="34" charset="0"/>
              </a:rPr>
              <a:t>产生原因</a:t>
            </a:r>
            <a:endParaRPr lang="en-US" altLang="zh-CN" sz="2400" b="1" dirty="0">
              <a:solidFill>
                <a:schemeClr val="tx2"/>
              </a:solidFill>
              <a:latin typeface="微软雅黑" panose="020B0503020204020204" pitchFamily="34" charset="-122"/>
              <a:ea typeface="微软雅黑" panose="020B0503020204020204" pitchFamily="34" charset="-122"/>
              <a:cs typeface="Arial" panose="020B0604020202020204" pitchFamily="34" charset="0"/>
            </a:endParaRPr>
          </a:p>
          <a:p>
            <a:pPr marL="1771650" lvl="1" indent="-457200">
              <a:spcBef>
                <a:spcPts val="1800"/>
              </a:spcBef>
              <a:spcAft>
                <a:spcPts val="0"/>
              </a:spcAft>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Arial" panose="020B0604020202020204" pitchFamily="34" charset="0"/>
              </a:rPr>
              <a:t>缺乏相配套的政策法规支持</a:t>
            </a:r>
            <a:endParaRPr lang="en-US" altLang="zh-CN" sz="2000" dirty="0">
              <a:latin typeface="微软雅黑" panose="020B0503020204020204" pitchFamily="34" charset="-122"/>
              <a:ea typeface="微软雅黑" panose="020B0503020204020204" pitchFamily="34" charset="-122"/>
              <a:cs typeface="Arial" panose="020B0604020202020204" pitchFamily="34" charset="0"/>
            </a:endParaRPr>
          </a:p>
          <a:p>
            <a:pPr marL="1771650" lvl="1" indent="-457200">
              <a:spcBef>
                <a:spcPts val="600"/>
              </a:spcBef>
              <a:spcAft>
                <a:spcPts val="0"/>
              </a:spcAft>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Arial" panose="020B0604020202020204" pitchFamily="34" charset="0"/>
              </a:rPr>
              <a:t>建设业主项目招标的盲目性</a:t>
            </a:r>
          </a:p>
          <a:p>
            <a:pPr marL="1771650" lvl="1" indent="-457200">
              <a:spcBef>
                <a:spcPts val="600"/>
              </a:spcBef>
              <a:spcAft>
                <a:spcPts val="0"/>
              </a:spcAft>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Arial" panose="020B0604020202020204" pitchFamily="34" charset="0"/>
              </a:rPr>
              <a:t>招标代理公司缺乏专业技术人员，不具备编制能力</a:t>
            </a:r>
            <a:endParaRPr lang="en-US" altLang="zh-CN" sz="2000" dirty="0">
              <a:latin typeface="微软雅黑" panose="020B0503020204020204" pitchFamily="34" charset="-122"/>
              <a:ea typeface="微软雅黑" panose="020B0503020204020204" pitchFamily="34" charset="-122"/>
              <a:cs typeface="Arial" panose="020B0604020202020204" pitchFamily="34" charset="0"/>
            </a:endParaRPr>
          </a:p>
          <a:p>
            <a:pPr marL="1771650" lvl="1" indent="-457200">
              <a:spcBef>
                <a:spcPts val="600"/>
              </a:spcBef>
              <a:spcAft>
                <a:spcPts val="0"/>
              </a:spcAft>
              <a:buFont typeface="Wingdings" panose="05000000000000000000" pitchFamily="2" charset="2"/>
              <a:buChar char="Ø"/>
            </a:pPr>
            <a:r>
              <a:rPr lang="zh-CN" altLang="en-US" sz="2000" dirty="0">
                <a:latin typeface="微软雅黑" panose="020B0503020204020204" pitchFamily="34" charset="-122"/>
                <a:ea typeface="微软雅黑" panose="020B0503020204020204" pitchFamily="34" charset="-122"/>
                <a:cs typeface="Arial" panose="020B0604020202020204" pitchFamily="34" charset="0"/>
              </a:rPr>
              <a:t>招投标管理和造价管理脱节的产物</a:t>
            </a:r>
            <a:endParaRPr lang="en-US" altLang="zh-CN" sz="2000"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2" name="图片 1"/>
          <p:cNvPicPr>
            <a:picLocks noChangeAspect="1"/>
          </p:cNvPicPr>
          <p:nvPr/>
        </p:nvPicPr>
        <p:blipFill>
          <a:blip r:embed="rId3"/>
          <a:stretch>
            <a:fillRect/>
          </a:stretch>
        </p:blipFill>
        <p:spPr>
          <a:xfrm>
            <a:off x="8871946" y="3804873"/>
            <a:ext cx="2480637" cy="1510788"/>
          </a:xfrm>
          <a:prstGeom prst="rect">
            <a:avLst/>
          </a:prstGeom>
        </p:spPr>
      </p:pic>
    </p:spTree>
    <p:extLst>
      <p:ext uri="{BB962C8B-B14F-4D97-AF65-F5344CB8AC3E}">
        <p14:creationId xmlns:p14="http://schemas.microsoft.com/office/powerpoint/2010/main" val="1529936275"/>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65</a:t>
            </a:fld>
            <a:endParaRPr lang="zh-CN" altLang="en-US" dirty="0"/>
          </a:p>
        </p:txBody>
      </p:sp>
      <p:pic>
        <p:nvPicPr>
          <p:cNvPr id="12" name="图片 11">
            <a:extLst>
              <a:ext uri="{FF2B5EF4-FFF2-40B4-BE49-F238E27FC236}">
                <a16:creationId xmlns:a16="http://schemas.microsoft.com/office/drawing/2014/main" id="{3E1CABB1-2FC5-43BF-AAE5-953797C46F87}"/>
              </a:ext>
            </a:extLst>
          </p:cNvPr>
          <p:cNvPicPr>
            <a:picLocks noChangeAspect="1"/>
          </p:cNvPicPr>
          <p:nvPr/>
        </p:nvPicPr>
        <p:blipFill rotWithShape="1">
          <a:blip r:embed="rId3">
            <a:extLst>
              <a:ext uri="{28A0092B-C50C-407E-A947-70E740481C1C}">
                <a14:useLocalDpi xmlns:a14="http://schemas.microsoft.com/office/drawing/2010/main" val="0"/>
              </a:ext>
            </a:extLst>
          </a:blip>
          <a:srcRect t="1250"/>
          <a:stretch/>
        </p:blipFill>
        <p:spPr>
          <a:xfrm>
            <a:off x="6371773" y="404664"/>
            <a:ext cx="4938188" cy="5689211"/>
          </a:xfrm>
          <a:prstGeom prst="rect">
            <a:avLst/>
          </a:prstGeom>
        </p:spPr>
      </p:pic>
      <p:sp>
        <p:nvSpPr>
          <p:cNvPr id="13" name="矩形 12">
            <a:extLst>
              <a:ext uri="{FF2B5EF4-FFF2-40B4-BE49-F238E27FC236}">
                <a16:creationId xmlns:a16="http://schemas.microsoft.com/office/drawing/2014/main" id="{9BE741F6-AD55-4F87-863B-96D3DD455270}"/>
              </a:ext>
            </a:extLst>
          </p:cNvPr>
          <p:cNvSpPr/>
          <p:nvPr/>
        </p:nvSpPr>
        <p:spPr>
          <a:xfrm>
            <a:off x="912049" y="620688"/>
            <a:ext cx="5183950" cy="1892826"/>
          </a:xfrm>
          <a:prstGeom prst="rect">
            <a:avLst/>
          </a:prstGeom>
        </p:spPr>
        <p:txBody>
          <a:bodyPr wrap="square">
            <a:spAutoFit/>
          </a:bodyPr>
          <a:lstStyle/>
          <a:p>
            <a:pPr indent="318770" algn="just">
              <a:lnSpc>
                <a:spcPct val="150000"/>
              </a:lnSpc>
              <a:spcAft>
                <a:spcPts val="0"/>
              </a:spcAft>
            </a:pPr>
            <a:r>
              <a:rPr lang="en-US" altLang="zh-CN" b="1" kern="100" spc="100" dirty="0">
                <a:latin typeface="+mn-ea"/>
                <a:ea typeface="+mn-ea"/>
              </a:rPr>
              <a:t>19.1</a:t>
            </a:r>
            <a:r>
              <a:rPr lang="zh-CN" altLang="zh-CN" b="1" kern="100" spc="100" dirty="0">
                <a:latin typeface="+mn-ea"/>
                <a:ea typeface="+mn-ea"/>
              </a:rPr>
              <a:t>承包人节约奖励</a:t>
            </a:r>
          </a:p>
          <a:p>
            <a:r>
              <a:rPr lang="zh-CN" altLang="zh-CN" b="1" kern="100" spc="100" dirty="0">
                <a:latin typeface="+mn-ea"/>
                <a:ea typeface="+mn-ea"/>
              </a:rPr>
              <a:t>当工程费结算价（建筑工程费</a:t>
            </a:r>
            <a:r>
              <a:rPr lang="en-US" altLang="zh-CN" b="1" kern="100" spc="100" dirty="0">
                <a:latin typeface="+mn-ea"/>
                <a:ea typeface="+mn-ea"/>
              </a:rPr>
              <a:t>+</a:t>
            </a:r>
            <a:r>
              <a:rPr lang="zh-CN" altLang="zh-CN" b="1" kern="100" spc="100" dirty="0">
                <a:latin typeface="+mn-ea"/>
                <a:ea typeface="+mn-ea"/>
              </a:rPr>
              <a:t>室外配套工程费，不含电梯和百分之一文化工程）低于合同协议书</a:t>
            </a:r>
            <a:r>
              <a:rPr lang="en-US" altLang="zh-CN" b="1" kern="100" spc="100" dirty="0">
                <a:latin typeface="+mn-ea"/>
                <a:ea typeface="+mn-ea"/>
              </a:rPr>
              <a:t>4.3</a:t>
            </a:r>
            <a:r>
              <a:rPr lang="zh-CN" altLang="zh-CN" b="1" kern="100" spc="100" dirty="0">
                <a:latin typeface="+mn-ea"/>
                <a:ea typeface="+mn-ea"/>
              </a:rPr>
              <a:t>表格中的合同暂估价（第一项</a:t>
            </a:r>
            <a:r>
              <a:rPr lang="en-US" altLang="zh-CN" b="1" kern="100" spc="100" dirty="0">
                <a:latin typeface="+mn-ea"/>
                <a:ea typeface="+mn-ea"/>
              </a:rPr>
              <a:t>+</a:t>
            </a:r>
            <a:r>
              <a:rPr lang="zh-CN" altLang="zh-CN" b="1" kern="100" spc="100" dirty="0">
                <a:latin typeface="+mn-ea"/>
                <a:ea typeface="+mn-ea"/>
              </a:rPr>
              <a:t>第二项）时，差价部分采用</a:t>
            </a:r>
            <a:r>
              <a:rPr lang="en-US" altLang="zh-CN" b="1" kern="100" spc="100" dirty="0">
                <a:latin typeface="+mn-ea"/>
                <a:ea typeface="+mn-ea"/>
              </a:rPr>
              <a:t>6:4</a:t>
            </a:r>
            <a:r>
              <a:rPr lang="zh-CN" altLang="zh-CN" b="1" kern="100" spc="100" dirty="0">
                <a:latin typeface="+mn-ea"/>
                <a:ea typeface="+mn-ea"/>
              </a:rPr>
              <a:t>比例分成奖励措施，发包人</a:t>
            </a:r>
            <a:r>
              <a:rPr lang="en-US" altLang="zh-CN" b="1" kern="100" spc="100" dirty="0">
                <a:latin typeface="+mn-ea"/>
                <a:ea typeface="+mn-ea"/>
              </a:rPr>
              <a:t>60%</a:t>
            </a:r>
            <a:r>
              <a:rPr lang="zh-CN" altLang="zh-CN" b="1" kern="100" spc="100" dirty="0">
                <a:latin typeface="+mn-ea"/>
                <a:ea typeface="+mn-ea"/>
              </a:rPr>
              <a:t>，承包人</a:t>
            </a:r>
            <a:r>
              <a:rPr lang="en-US" altLang="zh-CN" b="1" kern="100" spc="100" dirty="0">
                <a:latin typeface="+mn-ea"/>
                <a:ea typeface="+mn-ea"/>
              </a:rPr>
              <a:t>40%</a:t>
            </a:r>
            <a:r>
              <a:rPr lang="zh-CN" altLang="zh-CN" b="1" kern="100" spc="100" dirty="0">
                <a:latin typeface="+mn-ea"/>
                <a:ea typeface="+mn-ea"/>
              </a:rPr>
              <a:t>。</a:t>
            </a:r>
            <a:endParaRPr lang="zh-CN" altLang="en-US" b="1" kern="100" spc="100" dirty="0">
              <a:latin typeface="+mn-ea"/>
              <a:ea typeface="+mn-ea"/>
            </a:endParaRPr>
          </a:p>
        </p:txBody>
      </p:sp>
      <p:sp>
        <p:nvSpPr>
          <p:cNvPr id="14" name="矩形 13">
            <a:extLst>
              <a:ext uri="{FF2B5EF4-FFF2-40B4-BE49-F238E27FC236}">
                <a16:creationId xmlns:a16="http://schemas.microsoft.com/office/drawing/2014/main" id="{A1D6D9EB-D91E-4B50-B36A-FA9600A0B0C3}"/>
              </a:ext>
            </a:extLst>
          </p:cNvPr>
          <p:cNvSpPr/>
          <p:nvPr/>
        </p:nvSpPr>
        <p:spPr>
          <a:xfrm>
            <a:off x="912048" y="3015918"/>
            <a:ext cx="5183951" cy="2657138"/>
          </a:xfrm>
          <a:prstGeom prst="rect">
            <a:avLst/>
          </a:prstGeom>
        </p:spPr>
        <p:txBody>
          <a:bodyPr wrap="square">
            <a:spAutoFit/>
          </a:bodyPr>
          <a:lstStyle/>
          <a:p>
            <a:pPr indent="318770" algn="just">
              <a:lnSpc>
                <a:spcPts val="2000"/>
              </a:lnSpc>
              <a:spcAft>
                <a:spcPts val="0"/>
              </a:spcAft>
            </a:pPr>
            <a:r>
              <a:rPr lang="zh-CN" altLang="zh-CN" b="1" kern="100" spc="100" dirty="0">
                <a:latin typeface="+mn-ea"/>
                <a:ea typeface="+mn-ea"/>
              </a:rPr>
              <a:t>本工程的结算价</a:t>
            </a:r>
            <a:r>
              <a:rPr lang="en-US" altLang="zh-CN" b="1" kern="100" spc="100" dirty="0">
                <a:latin typeface="+mn-ea"/>
                <a:ea typeface="+mn-ea"/>
              </a:rPr>
              <a:t>=</a:t>
            </a:r>
            <a:r>
              <a:rPr lang="zh-CN" altLang="zh-CN" b="1" kern="100" spc="100" dirty="0">
                <a:latin typeface="+mn-ea"/>
                <a:ea typeface="+mn-ea"/>
              </a:rPr>
              <a:t>工程费结算价（建筑工程费</a:t>
            </a:r>
            <a:r>
              <a:rPr lang="en-US" altLang="zh-CN" b="1" kern="100" spc="100" dirty="0">
                <a:latin typeface="+mn-ea"/>
                <a:ea typeface="+mn-ea"/>
              </a:rPr>
              <a:t>+</a:t>
            </a:r>
            <a:r>
              <a:rPr lang="zh-CN" altLang="zh-CN" b="1" kern="100" spc="100" dirty="0">
                <a:latin typeface="+mn-ea"/>
                <a:ea typeface="+mn-ea"/>
              </a:rPr>
              <a:t>室外配套工程费）</a:t>
            </a:r>
            <a:r>
              <a:rPr lang="en-US" altLang="zh-CN" b="1" kern="100" spc="100" dirty="0">
                <a:latin typeface="+mn-ea"/>
                <a:ea typeface="+mn-ea"/>
              </a:rPr>
              <a:t>+</a:t>
            </a:r>
            <a:r>
              <a:rPr lang="zh-CN" altLang="zh-CN" b="1" kern="100" spc="100" dirty="0">
                <a:latin typeface="+mn-ea"/>
                <a:ea typeface="+mn-ea"/>
              </a:rPr>
              <a:t>电梯费用（联合招标确定价）</a:t>
            </a:r>
            <a:r>
              <a:rPr lang="en-US" altLang="zh-CN" b="1" kern="100" spc="100" dirty="0">
                <a:latin typeface="+mn-ea"/>
                <a:ea typeface="+mn-ea"/>
              </a:rPr>
              <a:t>+</a:t>
            </a:r>
            <a:r>
              <a:rPr lang="zh-CN" altLang="zh-CN" b="1" kern="100" spc="100" dirty="0">
                <a:latin typeface="+mn-ea"/>
                <a:ea typeface="+mn-ea"/>
              </a:rPr>
              <a:t>百分之一文化工程费用（工作领导小组确定）</a:t>
            </a:r>
            <a:r>
              <a:rPr lang="en-US" altLang="zh-CN" b="1" kern="100" spc="100" dirty="0">
                <a:latin typeface="+mn-ea"/>
                <a:ea typeface="+mn-ea"/>
              </a:rPr>
              <a:t>+</a:t>
            </a:r>
            <a:r>
              <a:rPr lang="zh-CN" altLang="zh-CN" b="1" kern="100" spc="100" dirty="0">
                <a:latin typeface="+mn-ea"/>
                <a:ea typeface="+mn-ea"/>
              </a:rPr>
              <a:t>其他费用，其中工程费结算价不得超过批复的初步设计概算价（指初步设计概算中的工程费概算价）。</a:t>
            </a:r>
            <a:endParaRPr lang="zh-CN" altLang="zh-CN" kern="100" dirty="0">
              <a:latin typeface="+mn-ea"/>
              <a:ea typeface="+mn-ea"/>
            </a:endParaRPr>
          </a:p>
          <a:p>
            <a:pPr indent="318770" algn="just">
              <a:lnSpc>
                <a:spcPts val="2000"/>
              </a:lnSpc>
              <a:spcAft>
                <a:spcPts val="0"/>
              </a:spcAft>
            </a:pPr>
            <a:r>
              <a:rPr lang="zh-CN" altLang="zh-CN" b="1" kern="100" spc="100" dirty="0">
                <a:latin typeface="+mn-ea"/>
                <a:ea typeface="+mn-ea"/>
              </a:rPr>
              <a:t>由于材料调差或发包人要求的设计变更造成的费用调整由发包人承担，不可抗力或不可预计造成的损失首先从保险赔偿中弥补，如保险赔偿无法弥补的，双方协商解决。</a:t>
            </a:r>
            <a:endParaRPr lang="zh-CN" altLang="zh-CN" kern="100" dirty="0">
              <a:latin typeface="+mn-ea"/>
              <a:ea typeface="+mn-ea"/>
            </a:endParaRPr>
          </a:p>
        </p:txBody>
      </p:sp>
    </p:spTree>
    <p:extLst>
      <p:ext uri="{BB962C8B-B14F-4D97-AF65-F5344CB8AC3E}">
        <p14:creationId xmlns:p14="http://schemas.microsoft.com/office/powerpoint/2010/main" val="2568712132"/>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5375921" y="3248980"/>
            <a:ext cx="6780753" cy="0"/>
          </a:xfrm>
          <a:prstGeom prst="line">
            <a:avLst/>
          </a:prstGeom>
          <a:ln w="9525">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Freeform 5"/>
          <p:cNvSpPr/>
          <p:nvPr/>
        </p:nvSpPr>
        <p:spPr bwMode="auto">
          <a:xfrm>
            <a:off x="3875754" y="2163506"/>
            <a:ext cx="2640293" cy="2530988"/>
          </a:xfrm>
          <a:custGeom>
            <a:avLst/>
            <a:gdLst>
              <a:gd name="T0" fmla="*/ 526 w 590"/>
              <a:gd name="T1" fmla="*/ 92 h 566"/>
              <a:gd name="T2" fmla="*/ 426 w 590"/>
              <a:gd name="T3" fmla="*/ 25 h 566"/>
              <a:gd name="T4" fmla="*/ 327 w 590"/>
              <a:gd name="T5" fmla="*/ 2 h 566"/>
              <a:gd name="T6" fmla="*/ 326 w 590"/>
              <a:gd name="T7" fmla="*/ 2 h 566"/>
              <a:gd name="T8" fmla="*/ 289 w 590"/>
              <a:gd name="T9" fmla="*/ 0 h 566"/>
              <a:gd name="T10" fmla="*/ 262 w 590"/>
              <a:gd name="T11" fmla="*/ 1 h 566"/>
              <a:gd name="T12" fmla="*/ 176 w 590"/>
              <a:gd name="T13" fmla="*/ 14 h 566"/>
              <a:gd name="T14" fmla="*/ 58 w 590"/>
              <a:gd name="T15" fmla="*/ 79 h 566"/>
              <a:gd name="T16" fmla="*/ 29 w 590"/>
              <a:gd name="T17" fmla="*/ 119 h 566"/>
              <a:gd name="T18" fmla="*/ 22 w 590"/>
              <a:gd name="T19" fmla="*/ 133 h 566"/>
              <a:gd name="T20" fmla="*/ 0 w 590"/>
              <a:gd name="T21" fmla="*/ 245 h 566"/>
              <a:gd name="T22" fmla="*/ 25 w 590"/>
              <a:gd name="T23" fmla="*/ 363 h 566"/>
              <a:gd name="T24" fmla="*/ 187 w 590"/>
              <a:gd name="T25" fmla="*/ 538 h 566"/>
              <a:gd name="T26" fmla="*/ 278 w 590"/>
              <a:gd name="T27" fmla="*/ 563 h 566"/>
              <a:gd name="T28" fmla="*/ 382 w 590"/>
              <a:gd name="T29" fmla="*/ 550 h 566"/>
              <a:gd name="T30" fmla="*/ 480 w 590"/>
              <a:gd name="T31" fmla="*/ 476 h 566"/>
              <a:gd name="T32" fmla="*/ 570 w 590"/>
              <a:gd name="T33" fmla="*/ 301 h 566"/>
              <a:gd name="T34" fmla="*/ 526 w 590"/>
              <a:gd name="T35" fmla="*/ 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0" h="566">
                <a:moveTo>
                  <a:pt x="526" y="92"/>
                </a:moveTo>
                <a:cubicBezTo>
                  <a:pt x="498" y="61"/>
                  <a:pt x="464" y="40"/>
                  <a:pt x="426" y="25"/>
                </a:cubicBezTo>
                <a:cubicBezTo>
                  <a:pt x="394" y="12"/>
                  <a:pt x="361" y="5"/>
                  <a:pt x="327" y="2"/>
                </a:cubicBezTo>
                <a:cubicBezTo>
                  <a:pt x="327" y="2"/>
                  <a:pt x="327" y="2"/>
                  <a:pt x="326" y="2"/>
                </a:cubicBezTo>
                <a:cubicBezTo>
                  <a:pt x="315" y="1"/>
                  <a:pt x="303" y="0"/>
                  <a:pt x="289" y="0"/>
                </a:cubicBezTo>
                <a:cubicBezTo>
                  <a:pt x="280" y="0"/>
                  <a:pt x="271" y="1"/>
                  <a:pt x="262" y="1"/>
                </a:cubicBezTo>
                <a:cubicBezTo>
                  <a:pt x="237" y="1"/>
                  <a:pt x="207" y="5"/>
                  <a:pt x="176" y="14"/>
                </a:cubicBezTo>
                <a:cubicBezTo>
                  <a:pt x="121" y="29"/>
                  <a:pt x="76" y="54"/>
                  <a:pt x="58" y="79"/>
                </a:cubicBezTo>
                <a:cubicBezTo>
                  <a:pt x="47" y="91"/>
                  <a:pt x="37" y="104"/>
                  <a:pt x="29" y="119"/>
                </a:cubicBezTo>
                <a:cubicBezTo>
                  <a:pt x="26" y="124"/>
                  <a:pt x="24" y="128"/>
                  <a:pt x="22" y="133"/>
                </a:cubicBezTo>
                <a:cubicBezTo>
                  <a:pt x="8" y="163"/>
                  <a:pt x="0" y="202"/>
                  <a:pt x="0" y="245"/>
                </a:cubicBezTo>
                <a:cubicBezTo>
                  <a:pt x="0" y="291"/>
                  <a:pt x="9" y="333"/>
                  <a:pt x="25" y="363"/>
                </a:cubicBezTo>
                <a:cubicBezTo>
                  <a:pt x="58" y="439"/>
                  <a:pt x="111" y="499"/>
                  <a:pt x="187" y="538"/>
                </a:cubicBezTo>
                <a:cubicBezTo>
                  <a:pt x="215" y="552"/>
                  <a:pt x="246" y="560"/>
                  <a:pt x="278" y="563"/>
                </a:cubicBezTo>
                <a:cubicBezTo>
                  <a:pt x="314" y="566"/>
                  <a:pt x="349" y="563"/>
                  <a:pt x="382" y="550"/>
                </a:cubicBezTo>
                <a:cubicBezTo>
                  <a:pt x="422" y="535"/>
                  <a:pt x="453" y="508"/>
                  <a:pt x="480" y="476"/>
                </a:cubicBezTo>
                <a:cubicBezTo>
                  <a:pt x="524" y="425"/>
                  <a:pt x="554" y="366"/>
                  <a:pt x="570" y="301"/>
                </a:cubicBezTo>
                <a:cubicBezTo>
                  <a:pt x="590" y="225"/>
                  <a:pt x="580" y="153"/>
                  <a:pt x="526" y="92"/>
                </a:cubicBezTo>
                <a:close/>
              </a:path>
            </a:pathLst>
          </a:custGeom>
          <a:solidFill>
            <a:srgbClr val="F06A6A"/>
          </a:solidFill>
          <a:ln>
            <a:noFill/>
          </a:ln>
        </p:spPr>
        <p:txBody>
          <a:bodyPr vert="horz" wrap="square" lIns="121920" tIns="60960" rIns="121920" bIns="60960" numCol="1" anchor="t" anchorCtr="0" compatLnSpc="1"/>
          <a:lstStyle/>
          <a:p>
            <a:endParaRPr lang="zh-CN" altLang="en-US"/>
          </a:p>
        </p:txBody>
      </p:sp>
      <p:sp>
        <p:nvSpPr>
          <p:cNvPr id="7" name="TextBox 6"/>
          <p:cNvSpPr txBox="1"/>
          <p:nvPr/>
        </p:nvSpPr>
        <p:spPr>
          <a:xfrm>
            <a:off x="4175786" y="2987982"/>
            <a:ext cx="2700300" cy="748988"/>
          </a:xfrm>
          <a:prstGeom prst="rect">
            <a:avLst/>
          </a:prstGeom>
          <a:noFill/>
        </p:spPr>
        <p:txBody>
          <a:bodyPr wrap="square" rtlCol="0">
            <a:spAutoFit/>
          </a:bodyPr>
          <a:lstStyle/>
          <a:p>
            <a:r>
              <a:rPr lang="en-US" altLang="zh-CN" sz="4265" dirty="0">
                <a:solidFill>
                  <a:schemeClr val="bg1"/>
                </a:solidFill>
                <a:latin typeface="华文细黑" panose="02010600040101010101" pitchFamily="2" charset="-122"/>
                <a:ea typeface="华文细黑" panose="02010600040101010101" pitchFamily="2" charset="-122"/>
                <a:cs typeface="Calibri" panose="020F0502020204030204" pitchFamily="34" charset="0"/>
              </a:rPr>
              <a:t>Thanks</a:t>
            </a:r>
            <a:r>
              <a:rPr lang="zh-CN" altLang="en-US" sz="4265" dirty="0">
                <a:solidFill>
                  <a:schemeClr val="bg1"/>
                </a:solidFill>
                <a:latin typeface="华文细黑" panose="02010600040101010101" pitchFamily="2" charset="-122"/>
                <a:ea typeface="华文细黑" panose="02010600040101010101" pitchFamily="2" charset="-122"/>
                <a:cs typeface="Calibri" panose="020F0502020204030204" pitchFamily="34" charset="0"/>
              </a:rPr>
              <a:t>！</a:t>
            </a:r>
          </a:p>
        </p:txBody>
      </p:sp>
      <p:sp>
        <p:nvSpPr>
          <p:cNvPr id="9" name="TextBox 8"/>
          <p:cNvSpPr txBox="1"/>
          <p:nvPr/>
        </p:nvSpPr>
        <p:spPr>
          <a:xfrm>
            <a:off x="6696067" y="2679110"/>
            <a:ext cx="3840427" cy="359009"/>
          </a:xfrm>
          <a:prstGeom prst="rect">
            <a:avLst/>
          </a:prstGeom>
          <a:noFill/>
        </p:spPr>
        <p:txBody>
          <a:bodyPr wrap="square" rtlCol="0">
            <a:spAutoFit/>
          </a:bodyPr>
          <a:lstStyle/>
          <a:p>
            <a:r>
              <a:rPr lang="en-US" altLang="zh-CN" sz="1735" dirty="0">
                <a:solidFill>
                  <a:schemeClr val="tx1">
                    <a:lumMod val="65000"/>
                    <a:lumOff val="35000"/>
                  </a:schemeClr>
                </a:solidFill>
                <a:latin typeface="华文细黑" panose="02010600040101010101" pitchFamily="2" charset="-122"/>
                <a:ea typeface="华文细黑" panose="02010600040101010101" pitchFamily="2" charset="-122"/>
              </a:rPr>
              <a:t>2018</a:t>
            </a:r>
            <a:r>
              <a:rPr lang="zh-CN" altLang="en-US" sz="1735" dirty="0">
                <a:solidFill>
                  <a:schemeClr val="tx1">
                    <a:lumMod val="65000"/>
                    <a:lumOff val="35000"/>
                  </a:schemeClr>
                </a:solidFill>
                <a:latin typeface="华文细黑" panose="02010600040101010101" pitchFamily="2" charset="-122"/>
                <a:ea typeface="华文细黑" panose="02010600040101010101" pitchFamily="2" charset="-122"/>
              </a:rPr>
              <a:t>年</a:t>
            </a:r>
            <a:r>
              <a:rPr lang="en-US" altLang="zh-CN" sz="1735" dirty="0">
                <a:solidFill>
                  <a:schemeClr val="tx1">
                    <a:lumMod val="65000"/>
                    <a:lumOff val="35000"/>
                  </a:schemeClr>
                </a:solidFill>
                <a:latin typeface="华文细黑" panose="02010600040101010101" pitchFamily="2" charset="-122"/>
                <a:ea typeface="华文细黑" panose="02010600040101010101" pitchFamily="2" charset="-122"/>
              </a:rPr>
              <a:t>7</a:t>
            </a:r>
            <a:r>
              <a:rPr lang="zh-CN" altLang="en-US" sz="1735" dirty="0">
                <a:solidFill>
                  <a:schemeClr val="tx1">
                    <a:lumMod val="65000"/>
                    <a:lumOff val="35000"/>
                  </a:schemeClr>
                </a:solidFill>
                <a:latin typeface="华文细黑" panose="02010600040101010101" pitchFamily="2" charset="-122"/>
                <a:ea typeface="华文细黑" panose="02010600040101010101" pitchFamily="2" charset="-122"/>
              </a:rPr>
              <a:t>月</a:t>
            </a:r>
            <a:r>
              <a:rPr lang="en-US" altLang="zh-CN" sz="1735" dirty="0">
                <a:solidFill>
                  <a:schemeClr val="tx1">
                    <a:lumMod val="65000"/>
                    <a:lumOff val="35000"/>
                  </a:schemeClr>
                </a:solidFill>
                <a:latin typeface="华文细黑" panose="02010600040101010101" pitchFamily="2" charset="-122"/>
                <a:ea typeface="华文细黑" panose="02010600040101010101" pitchFamily="2" charset="-122"/>
              </a:rPr>
              <a:t>23</a:t>
            </a:r>
            <a:r>
              <a:rPr lang="zh-CN" altLang="en-US" sz="1735" dirty="0">
                <a:solidFill>
                  <a:schemeClr val="tx1">
                    <a:lumMod val="65000"/>
                    <a:lumOff val="35000"/>
                  </a:schemeClr>
                </a:solidFill>
                <a:latin typeface="华文细黑" panose="02010600040101010101" pitchFamily="2" charset="-122"/>
                <a:ea typeface="华文细黑" panose="02010600040101010101" pitchFamily="2" charset="-122"/>
              </a:rPr>
              <a:t>日 李江波</a:t>
            </a:r>
            <a:r>
              <a:rPr lang="en-US" altLang="zh-CN" sz="1735" dirty="0">
                <a:solidFill>
                  <a:schemeClr val="tx1">
                    <a:lumMod val="65000"/>
                    <a:lumOff val="35000"/>
                  </a:schemeClr>
                </a:solidFill>
                <a:latin typeface="华文细黑" panose="02010600040101010101" pitchFamily="2" charset="-122"/>
                <a:ea typeface="华文细黑" panose="02010600040101010101" pitchFamily="2" charset="-122"/>
              </a:rPr>
              <a:t>1306615800</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43200000">
                                      <p:cBhvr>
                                        <p:cTn id="6" dur="50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3392" y="1064234"/>
            <a:ext cx="10636885" cy="1061829"/>
          </a:xfrm>
          <a:prstGeom prst="rect">
            <a:avLst/>
          </a:prstGeom>
          <a:noFill/>
        </p:spPr>
        <p:txBody>
          <a:bodyPr wrap="square" rtlCol="0">
            <a:spAutoFit/>
          </a:bodyPr>
          <a:lstStyle/>
          <a:p>
            <a:pPr marL="457200" indent="-457200" eaLnBrk="1" latinLnBrk="0" hangingPunct="1">
              <a:spcAft>
                <a:spcPts val="1200"/>
              </a:spcAft>
              <a:buFont typeface="Wingdings" panose="05000000000000000000" charset="0"/>
              <a:buChar char="Ø"/>
            </a:pPr>
            <a:r>
              <a:rPr lang="en-US" altLang="zh-CN" sz="2800" b="1" dirty="0">
                <a:solidFill>
                  <a:schemeClr val="tx1"/>
                </a:solidFill>
                <a:latin typeface="方正粗圆简体" panose="03000509000000000000" charset="-122"/>
                <a:ea typeface="方正粗圆简体" panose="03000509000000000000" charset="-122"/>
                <a:cs typeface="Arial" panose="020B0604020202020204" pitchFamily="34" charset="0"/>
              </a:rPr>
              <a:t>DB</a:t>
            </a:r>
            <a:r>
              <a:rPr lang="zh-CN" sz="2800" b="1" dirty="0">
                <a:solidFill>
                  <a:schemeClr val="tx1"/>
                </a:solidFill>
                <a:latin typeface="方正粗圆简体" panose="03000509000000000000" charset="-122"/>
                <a:ea typeface="方正粗圆简体" panose="03000509000000000000" charset="-122"/>
                <a:cs typeface="Arial" panose="020B0604020202020204" pitchFamily="34" charset="0"/>
              </a:rPr>
              <a:t>工程</a:t>
            </a:r>
            <a:r>
              <a:rPr lang="zh-CN" altLang="en-US" sz="2800" b="1" dirty="0">
                <a:solidFill>
                  <a:schemeClr val="tx1"/>
                </a:solidFill>
                <a:latin typeface="方正粗圆简体" panose="03000509000000000000" charset="-122"/>
                <a:ea typeface="方正粗圆简体" panose="03000509000000000000" charset="-122"/>
                <a:cs typeface="Arial" panose="020B0604020202020204" pitchFamily="34" charset="0"/>
              </a:rPr>
              <a:t>建设模式</a:t>
            </a:r>
            <a:endParaRPr lang="zh-CN" sz="2800" dirty="0">
              <a:solidFill>
                <a:schemeClr val="tx1"/>
              </a:solidFill>
              <a:latin typeface="方正粗圆简体" panose="03000509000000000000" charset="-122"/>
              <a:ea typeface="方正粗圆简体" panose="03000509000000000000" charset="-122"/>
              <a:cs typeface="Arial" panose="020B0604020202020204" pitchFamily="34" charset="0"/>
            </a:endParaRPr>
          </a:p>
          <a:p>
            <a:pPr marL="612140" indent="-7620" algn="r" eaLnBrk="1" latinLnBrk="0" hangingPunct="1">
              <a:lnSpc>
                <a:spcPct val="125000"/>
              </a:lnSpc>
              <a:buNone/>
            </a:pPr>
            <a:endParaRPr lang="en-US" altLang="zh-CN" sz="2000" dirty="0">
              <a:solidFill>
                <a:schemeClr val="tx2">
                  <a:lumMod val="60000"/>
                  <a:lumOff val="40000"/>
                </a:schemeClr>
              </a:solidFill>
              <a:latin typeface="隶书" panose="02010509060101010101" charset="-122"/>
              <a:ea typeface="隶书" panose="02010509060101010101" charset="-122"/>
              <a:cs typeface="Arial" panose="020B0604020202020204" pitchFamily="34" charset="0"/>
              <a:sym typeface="+mn-ea"/>
            </a:endParaRPr>
          </a:p>
        </p:txBody>
      </p:sp>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7</a:t>
            </a:fld>
            <a:endParaRPr lang="zh-CN" altLang="en-US" dirty="0"/>
          </a:p>
        </p:txBody>
      </p:sp>
      <p:sp>
        <p:nvSpPr>
          <p:cNvPr id="6" name="文本框 5"/>
          <p:cNvSpPr txBox="1"/>
          <p:nvPr/>
        </p:nvSpPr>
        <p:spPr>
          <a:xfrm>
            <a:off x="2626196" y="2072736"/>
            <a:ext cx="1440160" cy="369332"/>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项目业主</a:t>
            </a:r>
          </a:p>
        </p:txBody>
      </p:sp>
      <p:sp>
        <p:nvSpPr>
          <p:cNvPr id="8" name="文本框 7"/>
          <p:cNvSpPr txBox="1"/>
          <p:nvPr/>
        </p:nvSpPr>
        <p:spPr>
          <a:xfrm>
            <a:off x="2626196" y="2882878"/>
            <a:ext cx="1440160" cy="369332"/>
          </a:xfrm>
          <a:prstGeom prst="rect">
            <a:avLst/>
          </a:prstGeom>
          <a:noFill/>
          <a:ln w="15875">
            <a:solidFill>
              <a:schemeClr val="tx1"/>
            </a:solidFill>
          </a:ln>
        </p:spPr>
        <p:txBody>
          <a:bodyPr wrap="square" rtlCol="0">
            <a:spAutoFit/>
          </a:bodyPr>
          <a:lstStyle/>
          <a:p>
            <a:pPr algn="ctr"/>
            <a:r>
              <a:rPr lang="en-US" altLang="zh-CN" dirty="0">
                <a:latin typeface="隶书" panose="02010509060101010101" pitchFamily="49" charset="-122"/>
                <a:ea typeface="隶书" panose="02010509060101010101" pitchFamily="49" charset="-122"/>
              </a:rPr>
              <a:t>DB</a:t>
            </a:r>
            <a:r>
              <a:rPr lang="zh-CN" altLang="en-US" dirty="0">
                <a:latin typeface="华文隶书" panose="02010800040101010101" pitchFamily="2" charset="-122"/>
                <a:ea typeface="华文隶书" panose="02010800040101010101" pitchFamily="2" charset="-122"/>
              </a:rPr>
              <a:t>承包商</a:t>
            </a:r>
          </a:p>
        </p:txBody>
      </p:sp>
      <p:sp>
        <p:nvSpPr>
          <p:cNvPr id="9" name="文本框 8"/>
          <p:cNvSpPr txBox="1"/>
          <p:nvPr/>
        </p:nvSpPr>
        <p:spPr>
          <a:xfrm>
            <a:off x="1660798" y="3861048"/>
            <a:ext cx="1440160" cy="646331"/>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设计部门</a:t>
            </a:r>
            <a:endParaRPr lang="en-US" altLang="zh-CN" dirty="0">
              <a:latin typeface="华文隶书" panose="02010800040101010101" pitchFamily="2" charset="-122"/>
              <a:ea typeface="华文隶书" panose="02010800040101010101" pitchFamily="2" charset="-122"/>
            </a:endParaRPr>
          </a:p>
          <a:p>
            <a:pPr algn="ctr"/>
            <a:r>
              <a:rPr lang="en-US" altLang="zh-CN" dirty="0">
                <a:latin typeface="隶书" panose="02010509060101010101" pitchFamily="49" charset="-122"/>
                <a:ea typeface="隶书" panose="02010509060101010101" pitchFamily="49" charset="-122"/>
              </a:rPr>
              <a:t>Design</a:t>
            </a:r>
            <a:endParaRPr lang="zh-CN" altLang="en-US" dirty="0">
              <a:latin typeface="隶书" panose="02010509060101010101" pitchFamily="49" charset="-122"/>
              <a:ea typeface="隶书" panose="02010509060101010101" pitchFamily="49" charset="-122"/>
            </a:endParaRPr>
          </a:p>
        </p:txBody>
      </p:sp>
      <p:sp>
        <p:nvSpPr>
          <p:cNvPr id="10" name="文本框 9"/>
          <p:cNvSpPr txBox="1"/>
          <p:nvPr/>
        </p:nvSpPr>
        <p:spPr>
          <a:xfrm>
            <a:off x="3575720" y="3861048"/>
            <a:ext cx="1440160" cy="646331"/>
          </a:xfrm>
          <a:prstGeom prst="rect">
            <a:avLst/>
          </a:prstGeom>
          <a:noFill/>
          <a:ln w="15875">
            <a:solidFill>
              <a:schemeClr val="tx1"/>
            </a:solidFill>
          </a:ln>
        </p:spPr>
        <p:txBody>
          <a:bodyPr wrap="square" rtlCol="0">
            <a:spAutoFit/>
          </a:bodyPr>
          <a:lstStyle/>
          <a:p>
            <a:pPr algn="ctr"/>
            <a:r>
              <a:rPr lang="zh-CN" altLang="en-US" dirty="0">
                <a:latin typeface="华文隶书" panose="02010800040101010101" pitchFamily="2" charset="-122"/>
                <a:ea typeface="华文隶书" panose="02010800040101010101" pitchFamily="2" charset="-122"/>
              </a:rPr>
              <a:t>建造部门</a:t>
            </a:r>
            <a:endParaRPr lang="en-US" altLang="zh-CN" dirty="0">
              <a:latin typeface="华文隶书" panose="02010800040101010101" pitchFamily="2" charset="-122"/>
              <a:ea typeface="华文隶书" panose="02010800040101010101" pitchFamily="2" charset="-122"/>
            </a:endParaRPr>
          </a:p>
          <a:p>
            <a:pPr algn="ctr"/>
            <a:r>
              <a:rPr lang="en-US" altLang="zh-CN" dirty="0">
                <a:latin typeface="隶书" panose="02010509060101010101" pitchFamily="49" charset="-122"/>
                <a:ea typeface="隶书" panose="02010509060101010101" pitchFamily="49" charset="-122"/>
              </a:rPr>
              <a:t>Built</a:t>
            </a:r>
            <a:endParaRPr lang="zh-CN" altLang="en-US" dirty="0">
              <a:latin typeface="隶书" panose="02010509060101010101" pitchFamily="49" charset="-122"/>
              <a:ea typeface="隶书" panose="02010509060101010101" pitchFamily="49" charset="-122"/>
            </a:endParaRPr>
          </a:p>
        </p:txBody>
      </p:sp>
      <p:cxnSp>
        <p:nvCxnSpPr>
          <p:cNvPr id="14" name="直接连接符 13"/>
          <p:cNvCxnSpPr>
            <a:stCxn id="6" idx="2"/>
            <a:endCxn id="8" idx="0"/>
          </p:cNvCxnSpPr>
          <p:nvPr/>
        </p:nvCxnSpPr>
        <p:spPr>
          <a:xfrm>
            <a:off x="3346276" y="2442068"/>
            <a:ext cx="0" cy="440810"/>
          </a:xfrm>
          <a:prstGeom prst="line">
            <a:avLst/>
          </a:prstGeom>
          <a:ln w="12700"/>
        </p:spPr>
        <p:style>
          <a:lnRef idx="1">
            <a:schemeClr val="dk1"/>
          </a:lnRef>
          <a:fillRef idx="0">
            <a:schemeClr val="dk1"/>
          </a:fillRef>
          <a:effectRef idx="0">
            <a:schemeClr val="dk1"/>
          </a:effectRef>
          <a:fontRef idx="minor">
            <a:schemeClr val="tx1"/>
          </a:fontRef>
        </p:style>
      </p:cxnSp>
      <p:cxnSp>
        <p:nvCxnSpPr>
          <p:cNvPr id="16" name="直接连接符 15"/>
          <p:cNvCxnSpPr>
            <a:stCxn id="8" idx="2"/>
          </p:cNvCxnSpPr>
          <p:nvPr/>
        </p:nvCxnSpPr>
        <p:spPr>
          <a:xfrm>
            <a:off x="3346276" y="3252210"/>
            <a:ext cx="0" cy="340965"/>
          </a:xfrm>
          <a:prstGeom prst="line">
            <a:avLst/>
          </a:prstGeom>
          <a:ln w="12700"/>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a:off x="4282380" y="3593175"/>
            <a:ext cx="0" cy="267873"/>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2403462" y="3594896"/>
            <a:ext cx="1885628" cy="0"/>
          </a:xfrm>
          <a:prstGeom prst="line">
            <a:avLst/>
          </a:prstGeom>
          <a:ln w="12700"/>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a:off x="2399046" y="3593175"/>
            <a:ext cx="0" cy="267873"/>
          </a:xfrm>
          <a:prstGeom prst="line">
            <a:avLst/>
          </a:prstGeom>
          <a:ln w="1270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2" name="矩形 31"/>
          <p:cNvSpPr/>
          <p:nvPr/>
        </p:nvSpPr>
        <p:spPr>
          <a:xfrm>
            <a:off x="1523492" y="5095232"/>
            <a:ext cx="9577064" cy="584775"/>
          </a:xfrm>
          <a:prstGeom prst="rect">
            <a:avLst/>
          </a:prstGeom>
        </p:spPr>
        <p:txBody>
          <a:bodyPr wrap="square">
            <a:spAutoFit/>
          </a:bodyPr>
          <a:lstStyle/>
          <a:p>
            <a:pPr algn="just"/>
            <a:r>
              <a:rPr lang="zh-CN" altLang="en-US" sz="1600" dirty="0">
                <a:latin typeface="楷体" panose="02010609060101010101" pitchFamily="49" charset="-122"/>
                <a:ea typeface="楷体" panose="02010609060101010101" pitchFamily="49" charset="-122"/>
              </a:rPr>
              <a:t>即设计、建造（</a:t>
            </a:r>
            <a:r>
              <a:rPr lang="en-US" altLang="zh-CN" sz="1600" dirty="0">
                <a:latin typeface="楷体" panose="02010609060101010101" pitchFamily="49" charset="-122"/>
                <a:ea typeface="楷体" panose="02010609060101010101" pitchFamily="49" charset="-122"/>
              </a:rPr>
              <a:t>Design and Built</a:t>
            </a:r>
            <a:r>
              <a:rPr lang="zh-CN" altLang="en-US" sz="1600" dirty="0">
                <a:latin typeface="楷体" panose="02010609060101010101" pitchFamily="49" charset="-122"/>
                <a:ea typeface="楷体" panose="02010609060101010101" pitchFamily="49" charset="-122"/>
              </a:rPr>
              <a:t>）模式。</a:t>
            </a:r>
            <a:r>
              <a:rPr lang="en-US" altLang="zh-CN" sz="1600" dirty="0">
                <a:latin typeface="楷体" panose="02010609060101010101" pitchFamily="49" charset="-122"/>
                <a:ea typeface="楷体" panose="02010609060101010101" pitchFamily="49" charset="-122"/>
              </a:rPr>
              <a:t>FIDIC</a:t>
            </a:r>
            <a:r>
              <a:rPr lang="zh-CN" altLang="en-US" sz="1600" dirty="0">
                <a:latin typeface="楷体" panose="02010609060101010101" pitchFamily="49" charset="-122"/>
                <a:ea typeface="楷体" panose="02010609060101010101" pitchFamily="49" charset="-122"/>
              </a:rPr>
              <a:t>编制的</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生产设备和设计</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施工合同条件</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（新黄皮书）是对该模式的典型应用。</a:t>
            </a:r>
            <a:endParaRPr lang="zh-CN" altLang="en-US" sz="1600" dirty="0">
              <a:effectLst/>
              <a:latin typeface="楷体" panose="02010609060101010101" pitchFamily="49" charset="-122"/>
              <a:ea typeface="楷体" panose="02010609060101010101" pitchFamily="49" charset="-122"/>
            </a:endParaRPr>
          </a:p>
        </p:txBody>
      </p:sp>
      <p:sp>
        <p:nvSpPr>
          <p:cNvPr id="28" name="矩形 27"/>
          <p:cNvSpPr/>
          <p:nvPr/>
        </p:nvSpPr>
        <p:spPr>
          <a:xfrm>
            <a:off x="5448412" y="2026569"/>
            <a:ext cx="6133988" cy="2908489"/>
          </a:xfrm>
          <a:prstGeom prst="rect">
            <a:avLst/>
          </a:prstGeom>
        </p:spPr>
        <p:txBody>
          <a:bodyPr wrap="square">
            <a:spAutoFit/>
          </a:bodyPr>
          <a:lstStyle/>
          <a:p>
            <a:pPr algn="just">
              <a:spcAft>
                <a:spcPts val="600"/>
              </a:spcAft>
            </a:pPr>
            <a:r>
              <a:rPr lang="zh-CN" altLang="en-US" dirty="0">
                <a:latin typeface="楷体" panose="02010609060101010101" pitchFamily="49" charset="-122"/>
                <a:ea typeface="楷体" panose="02010609060101010101" pitchFamily="49" charset="-122"/>
              </a:rPr>
              <a:t>和</a:t>
            </a:r>
            <a:r>
              <a:rPr lang="en-US" altLang="zh-CN" dirty="0">
                <a:latin typeface="楷体" panose="02010609060101010101" pitchFamily="49" charset="-122"/>
                <a:ea typeface="楷体" panose="02010609060101010101" pitchFamily="49" charset="-122"/>
              </a:rPr>
              <a:t>EPC</a:t>
            </a:r>
            <a:r>
              <a:rPr lang="zh-CN" altLang="en-US" dirty="0">
                <a:latin typeface="楷体" panose="02010609060101010101" pitchFamily="49" charset="-122"/>
                <a:ea typeface="楷体" panose="02010609060101010101" pitchFamily="49" charset="-122"/>
              </a:rPr>
              <a:t>模式的区别：</a:t>
            </a:r>
            <a:endParaRPr lang="en-US" altLang="zh-CN" dirty="0">
              <a:latin typeface="楷体" panose="02010609060101010101" pitchFamily="49" charset="-122"/>
              <a:ea typeface="楷体" panose="02010609060101010101" pitchFamily="49" charset="-122"/>
            </a:endParaRPr>
          </a:p>
          <a:p>
            <a:pPr marL="285750" indent="-285750" algn="just">
              <a:buFont typeface="Wingdings" panose="05000000000000000000" pitchFamily="2" charset="2"/>
              <a:buChar char="l"/>
            </a:pPr>
            <a:r>
              <a:rPr lang="en-US" altLang="zh-CN" sz="1600" dirty="0">
                <a:latin typeface="楷体" panose="02010609060101010101" pitchFamily="49" charset="-122"/>
                <a:ea typeface="楷体" panose="02010609060101010101" pitchFamily="49" charset="-122"/>
              </a:rPr>
              <a:t>DB</a:t>
            </a:r>
            <a:r>
              <a:rPr lang="zh-CN" altLang="en-US" sz="1600" dirty="0">
                <a:latin typeface="楷体" panose="02010609060101010101" pitchFamily="49" charset="-122"/>
                <a:ea typeface="楷体" panose="02010609060101010101" pitchFamily="49" charset="-122"/>
              </a:rPr>
              <a:t>模式中的设计（</a:t>
            </a:r>
            <a:r>
              <a:rPr lang="en-US" altLang="zh-CN" sz="1600" dirty="0">
                <a:latin typeface="楷体" panose="02010609060101010101" pitchFamily="49" charset="-122"/>
                <a:ea typeface="楷体" panose="02010609060101010101" pitchFamily="49" charset="-122"/>
              </a:rPr>
              <a:t>Design</a:t>
            </a:r>
            <a:r>
              <a:rPr lang="zh-CN" altLang="en-US" sz="1600" dirty="0">
                <a:latin typeface="楷体" panose="02010609060101010101" pitchFamily="49" charset="-122"/>
                <a:ea typeface="楷体" panose="02010609060101010101" pitchFamily="49" charset="-122"/>
              </a:rPr>
              <a:t>）主要针对的是单一专业方面的结构设计、外观设计、功能设计；</a:t>
            </a:r>
            <a:endParaRPr lang="en-US" altLang="zh-CN" sz="1600" dirty="0">
              <a:latin typeface="楷体" panose="02010609060101010101" pitchFamily="49" charset="-122"/>
              <a:ea typeface="楷体" panose="02010609060101010101" pitchFamily="49" charset="-122"/>
            </a:endParaRPr>
          </a:p>
          <a:p>
            <a:pPr marL="285750" indent="-285750" algn="just">
              <a:buFont typeface="Wingdings" panose="05000000000000000000" pitchFamily="2" charset="2"/>
              <a:buChar char="l"/>
            </a:pPr>
            <a:r>
              <a:rPr lang="zh-CN" altLang="en-US" sz="1600" dirty="0">
                <a:latin typeface="楷体" panose="02010609060101010101" pitchFamily="49" charset="-122"/>
                <a:ea typeface="楷体" panose="02010609060101010101" pitchFamily="49" charset="-122"/>
              </a:rPr>
              <a:t>在设计比选的阶段，一般</a:t>
            </a:r>
            <a:r>
              <a:rPr lang="en-US" altLang="zh-CN" sz="1600" dirty="0">
                <a:latin typeface="楷体" panose="02010609060101010101" pitchFamily="49" charset="-122"/>
                <a:ea typeface="楷体" panose="02010609060101010101" pitchFamily="49" charset="-122"/>
              </a:rPr>
              <a:t>DB</a:t>
            </a:r>
            <a:r>
              <a:rPr lang="zh-CN" altLang="en-US" sz="1600" dirty="0">
                <a:latin typeface="楷体" panose="02010609060101010101" pitchFamily="49" charset="-122"/>
                <a:ea typeface="楷体" panose="02010609060101010101" pitchFamily="49" charset="-122"/>
              </a:rPr>
              <a:t>合同签订以前业主已有较为明确的设计要求和总体规划，</a:t>
            </a:r>
            <a:r>
              <a:rPr lang="en-US" altLang="zh-CN" sz="1600" dirty="0">
                <a:latin typeface="楷体" panose="02010609060101010101" pitchFamily="49" charset="-122"/>
                <a:ea typeface="楷体" panose="02010609060101010101" pitchFamily="49" charset="-122"/>
              </a:rPr>
              <a:t>DB</a:t>
            </a:r>
            <a:r>
              <a:rPr lang="zh-CN" altLang="en-US" sz="1600" dirty="0">
                <a:latin typeface="楷体" panose="02010609060101010101" pitchFamily="49" charset="-122"/>
                <a:ea typeface="楷体" panose="02010609060101010101" pitchFamily="49" charset="-122"/>
              </a:rPr>
              <a:t>承包商一般只需对方案进行细化和优化，以满足施工要求；</a:t>
            </a:r>
            <a:endParaRPr lang="en-US" altLang="zh-CN" sz="1600" dirty="0">
              <a:latin typeface="楷体" panose="02010609060101010101" pitchFamily="49" charset="-122"/>
              <a:ea typeface="楷体" panose="02010609060101010101" pitchFamily="49" charset="-122"/>
            </a:endParaRPr>
          </a:p>
          <a:p>
            <a:pPr marL="285750" indent="-285750" algn="just">
              <a:buFont typeface="Wingdings" panose="05000000000000000000" pitchFamily="2" charset="2"/>
              <a:buChar char="l"/>
            </a:pPr>
            <a:r>
              <a:rPr lang="zh-CN" altLang="en-US" sz="1600" dirty="0">
                <a:latin typeface="楷体" panose="02010609060101010101" pitchFamily="49" charset="-122"/>
                <a:ea typeface="楷体" panose="02010609060101010101" pitchFamily="49" charset="-122"/>
              </a:rPr>
              <a:t>两者范围大小不同，当一个项目不能同时整体以</a:t>
            </a:r>
            <a:r>
              <a:rPr lang="en-US" altLang="zh-CN" sz="1600" dirty="0">
                <a:latin typeface="楷体" panose="02010609060101010101" pitchFamily="49" charset="-122"/>
                <a:ea typeface="楷体" panose="02010609060101010101" pitchFamily="49" charset="-122"/>
              </a:rPr>
              <a:t>EPC</a:t>
            </a:r>
            <a:r>
              <a:rPr lang="zh-CN" altLang="en-US" sz="1600" dirty="0">
                <a:latin typeface="楷体" panose="02010609060101010101" pitchFamily="49" charset="-122"/>
                <a:ea typeface="楷体" panose="02010609060101010101" pitchFamily="49" charset="-122"/>
              </a:rPr>
              <a:t>模式承包给同一家建筑承包商的时候，可考虑将项目分专业拆分成若干个</a:t>
            </a:r>
            <a:r>
              <a:rPr lang="en-US" altLang="zh-CN" sz="1600" dirty="0">
                <a:latin typeface="楷体" panose="02010609060101010101" pitchFamily="49" charset="-122"/>
                <a:ea typeface="楷体" panose="02010609060101010101" pitchFamily="49" charset="-122"/>
              </a:rPr>
              <a:t>DB</a:t>
            </a:r>
            <a:r>
              <a:rPr lang="zh-CN" altLang="en-US" sz="1600" dirty="0">
                <a:latin typeface="楷体" panose="02010609060101010101" pitchFamily="49" charset="-122"/>
                <a:ea typeface="楷体" panose="02010609060101010101" pitchFamily="49" charset="-122"/>
              </a:rPr>
              <a:t>项目来实施。一般中型的、功能单一、涉及专业较少的项目多采用</a:t>
            </a:r>
            <a:r>
              <a:rPr lang="en-US" altLang="zh-CN" sz="1600" dirty="0">
                <a:latin typeface="楷体" panose="02010609060101010101" pitchFamily="49" charset="-122"/>
                <a:ea typeface="楷体" panose="02010609060101010101" pitchFamily="49" charset="-122"/>
              </a:rPr>
              <a:t>DB</a:t>
            </a:r>
            <a:r>
              <a:rPr lang="zh-CN" altLang="en-US" sz="1600" dirty="0">
                <a:latin typeface="楷体" panose="02010609060101010101" pitchFamily="49" charset="-122"/>
                <a:ea typeface="楷体" panose="02010609060101010101" pitchFamily="49" charset="-122"/>
              </a:rPr>
              <a:t>模式</a:t>
            </a:r>
            <a:endParaRPr lang="en-US" altLang="zh-CN" sz="1600" dirty="0">
              <a:latin typeface="楷体" panose="02010609060101010101" pitchFamily="49" charset="-122"/>
              <a:ea typeface="楷体" panose="02010609060101010101" pitchFamily="49" charset="-122"/>
            </a:endParaRPr>
          </a:p>
          <a:p>
            <a:pPr marL="285750" indent="-285750" algn="just">
              <a:buFont typeface="Wingdings" panose="05000000000000000000" pitchFamily="2" charset="2"/>
              <a:buChar char="l"/>
            </a:pPr>
            <a:endParaRPr lang="zh-CN" altLang="en-US" sz="1600" dirty="0">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11338452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8</a:t>
            </a:fld>
            <a:endParaRPr lang="zh-CN" altLang="en-US"/>
          </a:p>
        </p:txBody>
      </p:sp>
      <p:sp>
        <p:nvSpPr>
          <p:cNvPr id="9" name="TextBox 1"/>
          <p:cNvSpPr txBox="1"/>
          <p:nvPr/>
        </p:nvSpPr>
        <p:spPr>
          <a:xfrm>
            <a:off x="2063552" y="1052736"/>
            <a:ext cx="7016447" cy="630942"/>
          </a:xfrm>
          <a:prstGeom prst="rect">
            <a:avLst/>
          </a:prstGeom>
          <a:noFill/>
        </p:spPr>
        <p:txBody>
          <a:bodyPr wrap="square" rtlCol="0">
            <a:spAutoFit/>
          </a:bodyPr>
          <a:lstStyle/>
          <a:p>
            <a:pPr marL="219075" algn="just" eaLnBrk="1" latinLnBrk="0" hangingPunct="1">
              <a:lnSpc>
                <a:spcPct val="125000"/>
              </a:lnSpc>
            </a:pPr>
            <a:r>
              <a:rPr lang="zh-CN" altLang="en-US" sz="2800" b="1" dirty="0">
                <a:solidFill>
                  <a:schemeClr val="accent6">
                    <a:lumMod val="50000"/>
                  </a:schemeClr>
                </a:solidFill>
                <a:latin typeface="隶书" panose="02010509060101010101" pitchFamily="49" charset="-122"/>
                <a:ea typeface="隶书" panose="02010509060101010101" pitchFamily="49" charset="-122"/>
                <a:cs typeface="Arial" panose="020B0604020202020204" pitchFamily="34" charset="0"/>
              </a:rPr>
              <a:t>小知识：</a:t>
            </a:r>
            <a:r>
              <a:rPr lang="en-US" altLang="zh-CN" sz="2800" b="1" dirty="0">
                <a:solidFill>
                  <a:schemeClr val="tx2"/>
                </a:solidFill>
                <a:latin typeface="隶书" panose="02010509060101010101" pitchFamily="49" charset="-122"/>
                <a:ea typeface="隶书" panose="02010509060101010101" pitchFamily="49" charset="-122"/>
                <a:cs typeface="Arial" panose="020B0604020202020204" pitchFamily="34" charset="0"/>
              </a:rPr>
              <a:t>FIDIC</a:t>
            </a:r>
            <a:r>
              <a:rPr lang="zh-CN" altLang="en-US" sz="2800" b="1" dirty="0">
                <a:solidFill>
                  <a:schemeClr val="tx2"/>
                </a:solidFill>
                <a:latin typeface="隶书" panose="02010509060101010101" pitchFamily="49" charset="-122"/>
                <a:ea typeface="隶书" panose="02010509060101010101" pitchFamily="49" charset="-122"/>
                <a:cs typeface="Arial" panose="020B0604020202020204" pitchFamily="34" charset="0"/>
              </a:rPr>
              <a:t>合同文件的发展</a:t>
            </a:r>
            <a:endParaRPr lang="en-US" altLang="zh-CN" sz="2800" b="1" dirty="0">
              <a:solidFill>
                <a:schemeClr val="tx2"/>
              </a:solidFill>
              <a:latin typeface="隶书" panose="02010509060101010101" pitchFamily="49" charset="-122"/>
              <a:ea typeface="隶书" panose="02010509060101010101" pitchFamily="49" charset="-122"/>
              <a:cs typeface="Arial" panose="020B0604020202020204" pitchFamily="34" charset="0"/>
            </a:endParaRPr>
          </a:p>
        </p:txBody>
      </p:sp>
      <p:pic>
        <p:nvPicPr>
          <p:cNvPr id="5" name="图片 4"/>
          <p:cNvPicPr>
            <a:picLocks noChangeAspect="1"/>
          </p:cNvPicPr>
          <p:nvPr/>
        </p:nvPicPr>
        <p:blipFill rotWithShape="1">
          <a:blip r:embed="rId2" cstate="print">
            <a:clrChange>
              <a:clrFrom>
                <a:srgbClr val="FFFFFF"/>
              </a:clrFrom>
              <a:clrTo>
                <a:srgbClr val="FFFFFF">
                  <a:alpha val="0"/>
                </a:srgbClr>
              </a:clrTo>
            </a:clrChange>
            <a:duotone>
              <a:prstClr val="black"/>
              <a:schemeClr val="accent2">
                <a:tint val="45000"/>
                <a:satMod val="400000"/>
              </a:schemeClr>
            </a:duotone>
            <a:extLst>
              <a:ext uri="{28A0092B-C50C-407E-A947-70E740481C1C}">
                <a14:useLocalDpi xmlns:a14="http://schemas.microsoft.com/office/drawing/2010/main" val="0"/>
              </a:ext>
            </a:extLst>
          </a:blip>
          <a:srcRect l="4438" r="15676" b="4958"/>
          <a:stretch/>
        </p:blipFill>
        <p:spPr>
          <a:xfrm>
            <a:off x="1077743" y="764705"/>
            <a:ext cx="862882" cy="918974"/>
          </a:xfrm>
          <a:prstGeom prst="rect">
            <a:avLst/>
          </a:prstGeom>
        </p:spPr>
      </p:pic>
      <p:sp>
        <p:nvSpPr>
          <p:cNvPr id="7" name="矩形 6"/>
          <p:cNvSpPr/>
          <p:nvPr/>
        </p:nvSpPr>
        <p:spPr>
          <a:xfrm>
            <a:off x="1271464" y="1971710"/>
            <a:ext cx="10153128" cy="4241161"/>
          </a:xfrm>
          <a:prstGeom prst="rect">
            <a:avLst/>
          </a:prstGeom>
        </p:spPr>
        <p:txBody>
          <a:bodyPr wrap="square">
            <a:spAutoFit/>
          </a:bodyPr>
          <a:lstStyle/>
          <a:p>
            <a:pPr algn="just">
              <a:lnSpc>
                <a:spcPct val="110000"/>
              </a:lnSpc>
              <a:spcAft>
                <a:spcPts val="600"/>
              </a:spcAft>
            </a:pPr>
            <a:r>
              <a:rPr lang="en-US" altLang="zh-CN" b="1" dirty="0">
                <a:latin typeface="楷体" panose="02010609060101010101" pitchFamily="49" charset="-122"/>
                <a:ea typeface="楷体" panose="02010609060101010101" pitchFamily="49" charset="-122"/>
              </a:rPr>
              <a:t>FIDIC</a:t>
            </a:r>
            <a:r>
              <a:rPr lang="zh-CN" altLang="en-US" b="1" dirty="0">
                <a:latin typeface="楷体" panose="02010609060101010101" pitchFamily="49" charset="-122"/>
                <a:ea typeface="楷体" panose="02010609060101010101" pitchFamily="49" charset="-122"/>
              </a:rPr>
              <a:t>是国际咨询工程师联合会</a:t>
            </a:r>
            <a:r>
              <a:rPr lang="en-US" altLang="zh-CN" b="1" dirty="0">
                <a:latin typeface="楷体" panose="02010609060101010101" pitchFamily="49" charset="-122"/>
                <a:ea typeface="楷体" panose="02010609060101010101" pitchFamily="49" charset="-122"/>
              </a:rPr>
              <a:t>(</a:t>
            </a:r>
            <a:r>
              <a:rPr lang="en-US" altLang="zh-CN" b="1" dirty="0" err="1">
                <a:latin typeface="楷体" panose="02010609060101010101" pitchFamily="49" charset="-122"/>
                <a:ea typeface="楷体" panose="02010609060101010101" pitchFamily="49" charset="-122"/>
              </a:rPr>
              <a:t>Fédération</a:t>
            </a:r>
            <a:r>
              <a:rPr lang="en-US" altLang="zh-CN" b="1" dirty="0">
                <a:latin typeface="楷体" panose="02010609060101010101" pitchFamily="49" charset="-122"/>
                <a:ea typeface="楷体" panose="02010609060101010101" pitchFamily="49" charset="-122"/>
              </a:rPr>
              <a:t> </a:t>
            </a:r>
            <a:r>
              <a:rPr lang="en-US" altLang="zh-CN" b="1" dirty="0" err="1">
                <a:latin typeface="楷体" panose="02010609060101010101" pitchFamily="49" charset="-122"/>
                <a:ea typeface="楷体" panose="02010609060101010101" pitchFamily="49" charset="-122"/>
              </a:rPr>
              <a:t>lnternationale</a:t>
            </a:r>
            <a:r>
              <a:rPr lang="en-US" altLang="zh-CN" b="1" dirty="0">
                <a:latin typeface="楷体" panose="02010609060101010101" pitchFamily="49" charset="-122"/>
                <a:ea typeface="楷体" panose="02010609060101010101" pitchFamily="49" charset="-122"/>
              </a:rPr>
              <a:t> Des </a:t>
            </a:r>
            <a:r>
              <a:rPr lang="en-US" altLang="zh-CN" b="1" dirty="0" err="1">
                <a:latin typeface="楷体" panose="02010609060101010101" pitchFamily="49" charset="-122"/>
                <a:ea typeface="楷体" panose="02010609060101010101" pitchFamily="49" charset="-122"/>
              </a:rPr>
              <a:t>lngénieurs</a:t>
            </a:r>
            <a:r>
              <a:rPr lang="en-US" altLang="zh-CN" b="1" dirty="0">
                <a:latin typeface="楷体" panose="02010609060101010101" pitchFamily="49" charset="-122"/>
                <a:ea typeface="楷体" panose="02010609060101010101" pitchFamily="49" charset="-122"/>
              </a:rPr>
              <a:t> </a:t>
            </a:r>
            <a:r>
              <a:rPr lang="en-US" altLang="zh-CN" b="1" dirty="0" err="1">
                <a:latin typeface="楷体" panose="02010609060101010101" pitchFamily="49" charset="-122"/>
                <a:ea typeface="楷体" panose="02010609060101010101" pitchFamily="49" charset="-122"/>
              </a:rPr>
              <a:t>Conseils</a:t>
            </a:r>
            <a:r>
              <a:rPr lang="en-US" altLang="zh-CN" b="1" dirty="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的法文缩写</a:t>
            </a:r>
            <a:endParaRPr lang="en-US" altLang="zh-CN" b="1" dirty="0">
              <a:latin typeface="楷体" panose="02010609060101010101" pitchFamily="49" charset="-122"/>
              <a:ea typeface="楷体" panose="02010609060101010101" pitchFamily="49" charset="-122"/>
            </a:endParaRPr>
          </a:p>
          <a:p>
            <a:pPr marL="285750" indent="-285750" algn="just">
              <a:lnSpc>
                <a:spcPct val="125000"/>
              </a:lnSpc>
              <a:buFont typeface="Wingdings" panose="05000000000000000000" pitchFamily="2" charset="2"/>
              <a:buChar char="l"/>
            </a:pPr>
            <a:r>
              <a:rPr lang="en-US" altLang="zh-CN" sz="2000" dirty="0">
                <a:latin typeface="楷体" panose="02010609060101010101" pitchFamily="49" charset="-122"/>
                <a:ea typeface="楷体" panose="02010609060101010101" pitchFamily="49" charset="-122"/>
              </a:rPr>
              <a:t>1957</a:t>
            </a:r>
            <a:r>
              <a:rPr lang="zh-CN" altLang="en-US"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FIDIC</a:t>
            </a:r>
            <a:r>
              <a:rPr lang="zh-CN" altLang="en-US" sz="2000" dirty="0">
                <a:latin typeface="楷体" panose="02010609060101010101" pitchFamily="49" charset="-122"/>
                <a:ea typeface="楷体" panose="02010609060101010101" pitchFamily="49" charset="-122"/>
              </a:rPr>
              <a:t>与国际房屋建筑和公共工程联合会出版了</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土木工程施工合同条件（国际）</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（第</a:t>
            </a:r>
            <a:r>
              <a:rPr lang="en-US" altLang="zh-CN" sz="2000" dirty="0">
                <a:latin typeface="楷体" panose="02010609060101010101" pitchFamily="49" charset="-122"/>
                <a:ea typeface="楷体" panose="02010609060101010101" pitchFamily="49" charset="-122"/>
              </a:rPr>
              <a:t>1</a:t>
            </a:r>
            <a:r>
              <a:rPr lang="zh-CN" altLang="en-US" sz="2000" dirty="0">
                <a:latin typeface="楷体" panose="02010609060101010101" pitchFamily="49" charset="-122"/>
                <a:ea typeface="楷体" panose="02010609060101010101" pitchFamily="49" charset="-122"/>
              </a:rPr>
              <a:t>版），俗称“红皮书”</a:t>
            </a:r>
            <a:endParaRPr lang="en-US" altLang="zh-CN" sz="2000" dirty="0">
              <a:latin typeface="楷体" panose="02010609060101010101" pitchFamily="49" charset="-122"/>
              <a:ea typeface="楷体" panose="02010609060101010101" pitchFamily="49" charset="-122"/>
            </a:endParaRPr>
          </a:p>
          <a:p>
            <a:pPr marL="285750" indent="-285750" algn="just">
              <a:lnSpc>
                <a:spcPct val="125000"/>
              </a:lnSpc>
              <a:buFont typeface="Wingdings" panose="05000000000000000000" pitchFamily="2" charset="2"/>
              <a:buChar char="l"/>
            </a:pPr>
            <a:r>
              <a:rPr lang="en-US" altLang="zh-CN" sz="2000" dirty="0">
                <a:latin typeface="楷体" panose="02010609060101010101" pitchFamily="49" charset="-122"/>
                <a:ea typeface="楷体" panose="02010609060101010101" pitchFamily="49" charset="-122"/>
              </a:rPr>
              <a:t>1963</a:t>
            </a:r>
            <a:r>
              <a:rPr lang="zh-CN" altLang="en-US" sz="2000" dirty="0">
                <a:latin typeface="楷体" panose="02010609060101010101" pitchFamily="49" charset="-122"/>
                <a:ea typeface="楷体" panose="02010609060101010101" pitchFamily="49" charset="-122"/>
              </a:rPr>
              <a:t>年，出版了</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电气与机械工程标准合同条件格式</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，即黄皮书</a:t>
            </a:r>
            <a:endParaRPr lang="en-US" altLang="zh-CN" sz="2000" dirty="0">
              <a:latin typeface="楷体" panose="02010609060101010101" pitchFamily="49" charset="-122"/>
              <a:ea typeface="楷体" panose="02010609060101010101" pitchFamily="49" charset="-122"/>
            </a:endParaRPr>
          </a:p>
          <a:p>
            <a:pPr marL="285750" indent="-285750" algn="just">
              <a:lnSpc>
                <a:spcPct val="125000"/>
              </a:lnSpc>
              <a:buFont typeface="Wingdings" panose="05000000000000000000" pitchFamily="2" charset="2"/>
              <a:buChar char="l"/>
            </a:pPr>
            <a:r>
              <a:rPr lang="en-US" altLang="zh-CN" sz="2000" dirty="0">
                <a:latin typeface="楷体" panose="02010609060101010101" pitchFamily="49" charset="-122"/>
                <a:ea typeface="楷体" panose="02010609060101010101" pitchFamily="49" charset="-122"/>
              </a:rPr>
              <a:t>1969</a:t>
            </a:r>
            <a:r>
              <a:rPr lang="zh-CN" altLang="en-US" sz="2000" dirty="0">
                <a:latin typeface="楷体" panose="02010609060101010101" pitchFamily="49" charset="-122"/>
                <a:ea typeface="楷体" panose="02010609060101010101" pitchFamily="49" charset="-122"/>
              </a:rPr>
              <a:t>年，红皮书出版了第二版</a:t>
            </a:r>
            <a:endParaRPr lang="en-US" altLang="zh-CN" sz="2000" dirty="0">
              <a:latin typeface="楷体" panose="02010609060101010101" pitchFamily="49" charset="-122"/>
              <a:ea typeface="楷体" panose="02010609060101010101" pitchFamily="49" charset="-122"/>
            </a:endParaRPr>
          </a:p>
          <a:p>
            <a:pPr marL="285750" indent="-285750" algn="just">
              <a:lnSpc>
                <a:spcPct val="125000"/>
              </a:lnSpc>
              <a:buFont typeface="Wingdings" panose="05000000000000000000" pitchFamily="2" charset="2"/>
              <a:buChar char="l"/>
            </a:pPr>
            <a:r>
              <a:rPr lang="en-US" altLang="zh-CN" sz="2000" dirty="0">
                <a:latin typeface="楷体" panose="02010609060101010101" pitchFamily="49" charset="-122"/>
                <a:ea typeface="楷体" panose="02010609060101010101" pitchFamily="49" charset="-122"/>
              </a:rPr>
              <a:t>1977</a:t>
            </a:r>
            <a:r>
              <a:rPr lang="zh-CN" altLang="en-US"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FIDIC</a:t>
            </a:r>
            <a:r>
              <a:rPr lang="zh-CN" altLang="en-US" sz="2000" dirty="0">
                <a:latin typeface="楷体" panose="02010609060101010101" pitchFamily="49" charset="-122"/>
                <a:ea typeface="楷体" panose="02010609060101010101" pitchFamily="49" charset="-122"/>
              </a:rPr>
              <a:t>和欧洲国际建筑联合会（</a:t>
            </a:r>
            <a:r>
              <a:rPr lang="en-US" altLang="zh-CN" sz="2000" dirty="0">
                <a:latin typeface="楷体" panose="02010609060101010101" pitchFamily="49" charset="-122"/>
                <a:ea typeface="楷体" panose="02010609060101010101" pitchFamily="49" charset="-122"/>
              </a:rPr>
              <a:t>FIEC</a:t>
            </a:r>
            <a:r>
              <a:rPr lang="zh-CN" altLang="en-US" sz="2000" dirty="0">
                <a:latin typeface="楷体" panose="02010609060101010101" pitchFamily="49" charset="-122"/>
                <a:ea typeface="楷体" panose="02010609060101010101" pitchFamily="49" charset="-122"/>
              </a:rPr>
              <a:t>）联合编写红皮书的第三版</a:t>
            </a:r>
            <a:endParaRPr lang="en-US" altLang="zh-CN" sz="2000" dirty="0">
              <a:latin typeface="楷体" panose="02010609060101010101" pitchFamily="49" charset="-122"/>
              <a:ea typeface="楷体" panose="02010609060101010101" pitchFamily="49" charset="-122"/>
            </a:endParaRPr>
          </a:p>
          <a:p>
            <a:pPr marL="285750" indent="-285750" algn="just">
              <a:lnSpc>
                <a:spcPct val="125000"/>
              </a:lnSpc>
              <a:buFont typeface="Wingdings" panose="05000000000000000000" pitchFamily="2" charset="2"/>
              <a:buChar char="l"/>
            </a:pPr>
            <a:r>
              <a:rPr lang="en-US" altLang="zh-CN" sz="2000" dirty="0">
                <a:latin typeface="楷体" panose="02010609060101010101" pitchFamily="49" charset="-122"/>
                <a:ea typeface="楷体" panose="02010609060101010101" pitchFamily="49" charset="-122"/>
              </a:rPr>
              <a:t>1980</a:t>
            </a:r>
            <a:r>
              <a:rPr lang="zh-CN" altLang="en-US" sz="2000" dirty="0">
                <a:latin typeface="楷体" panose="02010609060101010101" pitchFamily="49" charset="-122"/>
                <a:ea typeface="楷体" panose="02010609060101010101" pitchFamily="49" charset="-122"/>
              </a:rPr>
              <a:t>年，黄皮书出了第二版</a:t>
            </a:r>
            <a:endParaRPr lang="en-US" altLang="zh-CN" sz="2000" dirty="0">
              <a:latin typeface="楷体" panose="02010609060101010101" pitchFamily="49" charset="-122"/>
              <a:ea typeface="楷体" panose="02010609060101010101" pitchFamily="49" charset="-122"/>
            </a:endParaRPr>
          </a:p>
          <a:p>
            <a:pPr marL="285750" indent="-285750" algn="just">
              <a:lnSpc>
                <a:spcPct val="125000"/>
              </a:lnSpc>
              <a:buFont typeface="Wingdings" panose="05000000000000000000" pitchFamily="2" charset="2"/>
              <a:buChar char="l"/>
            </a:pPr>
            <a:r>
              <a:rPr lang="en-US" altLang="zh-CN" sz="2000" dirty="0">
                <a:latin typeface="楷体" panose="02010609060101010101" pitchFamily="49" charset="-122"/>
                <a:ea typeface="楷体" panose="02010609060101010101" pitchFamily="49" charset="-122"/>
              </a:rPr>
              <a:t>1995</a:t>
            </a:r>
            <a:r>
              <a:rPr lang="zh-CN" altLang="en-US" sz="2000" dirty="0">
                <a:latin typeface="楷体" panose="02010609060101010101" pitchFamily="49" charset="-122"/>
                <a:ea typeface="楷体" panose="02010609060101010101" pitchFamily="49" charset="-122"/>
              </a:rPr>
              <a:t>年，出版了橘皮书</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设计</a:t>
            </a:r>
            <a:r>
              <a:rPr lang="en-US" altLang="zh-CN" sz="2000" dirty="0">
                <a:latin typeface="楷体" panose="02010609060101010101" pitchFamily="49" charset="-122"/>
                <a:ea typeface="楷体" panose="02010609060101010101" pitchFamily="49" charset="-122"/>
              </a:rPr>
              <a:t>-</a:t>
            </a:r>
            <a:r>
              <a:rPr lang="zh-CN" altLang="en-US" sz="2000" dirty="0">
                <a:latin typeface="楷体" panose="02010609060101010101" pitchFamily="49" charset="-122"/>
                <a:ea typeface="楷体" panose="02010609060101010101" pitchFamily="49" charset="-122"/>
              </a:rPr>
              <a:t>建造和交钥匙合同条件</a:t>
            </a:r>
            <a:r>
              <a:rPr lang="en-US" altLang="zh-CN" sz="2000" dirty="0">
                <a:latin typeface="楷体" panose="02010609060101010101" pitchFamily="49" charset="-122"/>
                <a:ea typeface="楷体" panose="02010609060101010101" pitchFamily="49" charset="-122"/>
              </a:rPr>
              <a:t>》</a:t>
            </a:r>
          </a:p>
          <a:p>
            <a:pPr marL="285750" indent="-285750" algn="just">
              <a:lnSpc>
                <a:spcPct val="125000"/>
              </a:lnSpc>
              <a:buFont typeface="Wingdings" panose="05000000000000000000" pitchFamily="2" charset="2"/>
              <a:buChar char="l"/>
            </a:pPr>
            <a:r>
              <a:rPr lang="en-US" altLang="zh-CN" sz="2000" dirty="0">
                <a:latin typeface="楷体" panose="02010609060101010101" pitchFamily="49" charset="-122"/>
                <a:ea typeface="楷体" panose="02010609060101010101" pitchFamily="49" charset="-122"/>
              </a:rPr>
              <a:t>1999</a:t>
            </a:r>
            <a:r>
              <a:rPr lang="zh-CN" altLang="en-US"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9</a:t>
            </a:r>
            <a:r>
              <a:rPr lang="zh-CN" altLang="en-US" sz="2000" dirty="0">
                <a:latin typeface="楷体" panose="02010609060101010101" pitchFamily="49" charset="-122"/>
                <a:ea typeface="楷体" panose="02010609060101010101" pitchFamily="49" charset="-122"/>
              </a:rPr>
              <a:t>月，</a:t>
            </a:r>
            <a:r>
              <a:rPr lang="en-US" altLang="zh-CN" sz="2000" dirty="0">
                <a:latin typeface="楷体" panose="02010609060101010101" pitchFamily="49" charset="-122"/>
                <a:ea typeface="楷体" panose="02010609060101010101" pitchFamily="49" charset="-122"/>
              </a:rPr>
              <a:t>FIDIC</a:t>
            </a:r>
            <a:r>
              <a:rPr lang="zh-CN" altLang="en-US" sz="2000" dirty="0">
                <a:latin typeface="楷体" panose="02010609060101010101" pitchFamily="49" charset="-122"/>
                <a:ea typeface="楷体" panose="02010609060101010101" pitchFamily="49" charset="-122"/>
              </a:rPr>
              <a:t>出版了一套</a:t>
            </a:r>
            <a:r>
              <a:rPr lang="en-US" altLang="zh-CN" sz="2000" dirty="0">
                <a:latin typeface="楷体" panose="02010609060101010101" pitchFamily="49" charset="-122"/>
                <a:ea typeface="楷体" panose="02010609060101010101" pitchFamily="49" charset="-122"/>
              </a:rPr>
              <a:t>4</a:t>
            </a:r>
            <a:r>
              <a:rPr lang="zh-CN" altLang="en-US" sz="2000" dirty="0">
                <a:latin typeface="楷体" panose="02010609060101010101" pitchFamily="49" charset="-122"/>
                <a:ea typeface="楷体" panose="02010609060101010101" pitchFamily="49" charset="-122"/>
              </a:rPr>
              <a:t>本全新的标准合同条件</a:t>
            </a:r>
            <a:endParaRPr lang="en-US" altLang="zh-CN" sz="2000" dirty="0">
              <a:latin typeface="楷体" panose="02010609060101010101" pitchFamily="49" charset="-122"/>
              <a:ea typeface="楷体" panose="02010609060101010101" pitchFamily="49" charset="-122"/>
            </a:endParaRPr>
          </a:p>
          <a:p>
            <a:pPr marL="285750" indent="-285750" algn="just">
              <a:lnSpc>
                <a:spcPct val="125000"/>
              </a:lnSpc>
              <a:buFont typeface="Wingdings" panose="05000000000000000000" pitchFamily="2" charset="2"/>
              <a:buChar char="l"/>
            </a:pPr>
            <a:r>
              <a:rPr lang="en-US" altLang="zh-CN" sz="2000" dirty="0">
                <a:latin typeface="楷体" panose="02010609060101010101" pitchFamily="49" charset="-122"/>
                <a:ea typeface="楷体" panose="02010609060101010101" pitchFamily="49" charset="-122"/>
              </a:rPr>
              <a:t>2017</a:t>
            </a:r>
            <a:r>
              <a:rPr lang="zh-CN" altLang="en-US" sz="2000" dirty="0">
                <a:latin typeface="楷体" panose="02010609060101010101" pitchFamily="49" charset="-122"/>
                <a:ea typeface="楷体" panose="02010609060101010101" pitchFamily="49" charset="-122"/>
              </a:rPr>
              <a:t>新版</a:t>
            </a:r>
            <a:r>
              <a:rPr lang="en-US" altLang="zh-CN" sz="2000" dirty="0">
                <a:latin typeface="楷体" panose="02010609060101010101" pitchFamily="49" charset="-122"/>
                <a:ea typeface="楷体" panose="02010609060101010101" pitchFamily="49" charset="-122"/>
              </a:rPr>
              <a:t>FIDIC……</a:t>
            </a:r>
            <a:endParaRPr lang="zh-CN" altLang="en-US" sz="20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79391868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34E96E4C-A786-42C8-98B7-EB52B4851D53}" type="slidenum">
              <a:rPr lang="zh-CN" altLang="en-US" smtClean="0"/>
              <a:pPr>
                <a:defRPr/>
              </a:pPr>
              <a:t>9</a:t>
            </a:fld>
            <a:endParaRPr lang="zh-CN" altLang="en-US"/>
          </a:p>
        </p:txBody>
      </p:sp>
      <p:sp>
        <p:nvSpPr>
          <p:cNvPr id="7" name="矩形 6"/>
          <p:cNvSpPr/>
          <p:nvPr/>
        </p:nvSpPr>
        <p:spPr>
          <a:xfrm>
            <a:off x="6037300" y="1052736"/>
            <a:ext cx="5400600" cy="4942892"/>
          </a:xfrm>
          <a:prstGeom prst="rect">
            <a:avLst/>
          </a:prstGeom>
        </p:spPr>
        <p:txBody>
          <a:bodyPr wrap="square">
            <a:spAutoFit/>
          </a:bodyPr>
          <a:lstStyle/>
          <a:p>
            <a:pPr marL="285750" indent="-285750" algn="just">
              <a:lnSpc>
                <a:spcPct val="110000"/>
              </a:lnSpc>
              <a:buFont typeface="Wingdings" panose="05000000000000000000" pitchFamily="2" charset="2"/>
              <a:buChar char="l"/>
            </a:pPr>
            <a:r>
              <a:rPr lang="zh-CN" altLang="en-US" sz="1600" dirty="0">
                <a:latin typeface="楷体" panose="02010609060101010101" pitchFamily="49" charset="-122"/>
                <a:ea typeface="楷体" panose="02010609060101010101" pitchFamily="49" charset="-122"/>
              </a:rPr>
              <a:t>由业主设计的房屋和工程施工合同条件（</a:t>
            </a:r>
            <a:r>
              <a:rPr lang="en-US" altLang="zh-CN" sz="1600" dirty="0">
                <a:latin typeface="楷体" panose="02010609060101010101" pitchFamily="49" charset="-122"/>
                <a:ea typeface="楷体" panose="02010609060101010101" pitchFamily="49" charset="-122"/>
              </a:rPr>
              <a:t>Conditions of Contract for Construction for Building and Engineering Works Designed by the Employer</a:t>
            </a:r>
            <a:r>
              <a:rPr lang="zh-CN" altLang="en-US" sz="1600" dirty="0">
                <a:latin typeface="楷体" panose="02010609060101010101" pitchFamily="49" charset="-122"/>
                <a:ea typeface="楷体" panose="02010609060101010101" pitchFamily="49" charset="-122"/>
              </a:rPr>
              <a:t>）</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施工合同条件</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（新红皮书）</a:t>
            </a:r>
            <a:endParaRPr lang="en-US" altLang="zh-CN" sz="1600" dirty="0">
              <a:latin typeface="楷体" panose="02010609060101010101" pitchFamily="49" charset="-122"/>
              <a:ea typeface="楷体" panose="02010609060101010101" pitchFamily="49" charset="-122"/>
            </a:endParaRPr>
          </a:p>
          <a:p>
            <a:pPr marL="285750" indent="-285750" algn="just">
              <a:lnSpc>
                <a:spcPct val="110000"/>
              </a:lnSpc>
              <a:buFont typeface="Wingdings" panose="05000000000000000000" pitchFamily="2" charset="2"/>
              <a:buChar char="l"/>
            </a:pPr>
            <a:endParaRPr lang="en-US" altLang="zh-CN" sz="1600" dirty="0">
              <a:latin typeface="楷体" panose="02010609060101010101" pitchFamily="49" charset="-122"/>
              <a:ea typeface="楷体" panose="02010609060101010101" pitchFamily="49" charset="-122"/>
            </a:endParaRPr>
          </a:p>
          <a:p>
            <a:pPr marL="285750" indent="-285750" algn="just">
              <a:lnSpc>
                <a:spcPct val="110000"/>
              </a:lnSpc>
              <a:buFont typeface="Wingdings" panose="05000000000000000000" pitchFamily="2" charset="2"/>
              <a:buChar char="l"/>
            </a:pPr>
            <a:r>
              <a:rPr lang="zh-CN" altLang="en-US" sz="1600" dirty="0">
                <a:latin typeface="楷体" panose="02010609060101010101" pitchFamily="49" charset="-122"/>
                <a:ea typeface="楷体" panose="02010609060101010101" pitchFamily="49" charset="-122"/>
              </a:rPr>
              <a:t>由承包商设计的电气和机械设备安装与民用和工程合同条件（</a:t>
            </a:r>
            <a:r>
              <a:rPr lang="en-US" altLang="zh-CN" sz="1600" dirty="0">
                <a:latin typeface="楷体" panose="02010609060101010101" pitchFamily="49" charset="-122"/>
                <a:ea typeface="楷体" panose="02010609060101010101" pitchFamily="49" charset="-122"/>
              </a:rPr>
              <a:t>Conditions of Contract for Plant and Designed-Build for Electrical and Mechanical Plant and Building and Engineering Works Designed by the Contractor</a:t>
            </a:r>
            <a:r>
              <a:rPr lang="zh-CN" altLang="en-US" sz="1600" dirty="0">
                <a:latin typeface="楷体" panose="02010609060101010101" pitchFamily="49" charset="-122"/>
                <a:ea typeface="楷体" panose="02010609060101010101" pitchFamily="49" charset="-122"/>
              </a:rPr>
              <a:t>）</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设备与设计</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建造合同</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（新黄皮书）</a:t>
            </a:r>
            <a:endParaRPr lang="en-US" altLang="zh-CN" sz="1600" dirty="0">
              <a:latin typeface="楷体" panose="02010609060101010101" pitchFamily="49" charset="-122"/>
              <a:ea typeface="楷体" panose="02010609060101010101" pitchFamily="49" charset="-122"/>
            </a:endParaRPr>
          </a:p>
          <a:p>
            <a:pPr marL="285750" indent="-285750" algn="just">
              <a:lnSpc>
                <a:spcPct val="110000"/>
              </a:lnSpc>
              <a:buFont typeface="Wingdings" panose="05000000000000000000" pitchFamily="2" charset="2"/>
              <a:buChar char="l"/>
            </a:pPr>
            <a:endParaRPr lang="en-US" altLang="zh-CN" sz="1600" dirty="0">
              <a:latin typeface="楷体" panose="02010609060101010101" pitchFamily="49" charset="-122"/>
              <a:ea typeface="楷体" panose="02010609060101010101" pitchFamily="49" charset="-122"/>
            </a:endParaRPr>
          </a:p>
          <a:p>
            <a:pPr marL="285750" indent="-285750" algn="just">
              <a:lnSpc>
                <a:spcPct val="110000"/>
              </a:lnSpc>
              <a:buFont typeface="Wingdings" panose="05000000000000000000" pitchFamily="2" charset="2"/>
              <a:buChar char="l"/>
            </a:pPr>
            <a:r>
              <a:rPr lang="en-US" altLang="zh-CN" sz="1600" dirty="0">
                <a:latin typeface="楷体" panose="02010609060101010101" pitchFamily="49" charset="-122"/>
                <a:ea typeface="楷体" panose="02010609060101010101" pitchFamily="49" charset="-122"/>
              </a:rPr>
              <a:t>《EPC/</a:t>
            </a:r>
            <a:r>
              <a:rPr lang="zh-CN" altLang="en-US" sz="1600" dirty="0">
                <a:latin typeface="楷体" panose="02010609060101010101" pitchFamily="49" charset="-122"/>
                <a:ea typeface="楷体" panose="02010609060101010101" pitchFamily="49" charset="-122"/>
              </a:rPr>
              <a:t>交钥匙项目合同条件</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 </a:t>
            </a:r>
            <a:r>
              <a:rPr lang="en-US" altLang="zh-CN" sz="1600" dirty="0">
                <a:latin typeface="楷体" panose="02010609060101010101" pitchFamily="49" charset="-122"/>
                <a:ea typeface="楷体" panose="02010609060101010101" pitchFamily="49" charset="-122"/>
              </a:rPr>
              <a:t>Conditions of Contract for EPC/Turnkey</a:t>
            </a:r>
            <a:r>
              <a:rPr lang="zh-CN" altLang="en-US" sz="1600" dirty="0">
                <a:latin typeface="楷体" panose="02010609060101010101" pitchFamily="49" charset="-122"/>
                <a:ea typeface="楷体" panose="02010609060101010101" pitchFamily="49" charset="-122"/>
              </a:rPr>
              <a:t>）</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银皮书</a:t>
            </a:r>
            <a:endParaRPr lang="en-US" altLang="zh-CN" sz="1600" dirty="0">
              <a:latin typeface="楷体" panose="02010609060101010101" pitchFamily="49" charset="-122"/>
              <a:ea typeface="楷体" panose="02010609060101010101" pitchFamily="49" charset="-122"/>
            </a:endParaRPr>
          </a:p>
          <a:p>
            <a:pPr marL="285750" indent="-285750" algn="just">
              <a:lnSpc>
                <a:spcPct val="110000"/>
              </a:lnSpc>
              <a:buFont typeface="Wingdings" panose="05000000000000000000" pitchFamily="2" charset="2"/>
              <a:buChar char="l"/>
            </a:pPr>
            <a:endParaRPr lang="en-US" altLang="zh-CN" sz="1600" dirty="0">
              <a:latin typeface="楷体" panose="02010609060101010101" pitchFamily="49" charset="-122"/>
              <a:ea typeface="楷体" panose="02010609060101010101" pitchFamily="49" charset="-122"/>
            </a:endParaRPr>
          </a:p>
          <a:p>
            <a:pPr marL="285750" indent="-285750" algn="just">
              <a:lnSpc>
                <a:spcPct val="110000"/>
              </a:lnSpc>
              <a:buFont typeface="Wingdings" panose="05000000000000000000" pitchFamily="2" charset="2"/>
              <a:buChar char="l"/>
            </a:pPr>
            <a:r>
              <a:rPr lang="zh-CN" altLang="en-US" sz="1600" dirty="0">
                <a:latin typeface="楷体" panose="02010609060101010101" pitchFamily="49" charset="-122"/>
                <a:ea typeface="楷体" panose="02010609060101010101" pitchFamily="49" charset="-122"/>
              </a:rPr>
              <a:t>适合于小规模项目的</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简明合同格式</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a:t>
            </a:r>
            <a:r>
              <a:rPr lang="en-US" altLang="zh-CN" sz="1600" dirty="0">
                <a:latin typeface="楷体" panose="02010609060101010101" pitchFamily="49" charset="-122"/>
                <a:ea typeface="楷体" panose="02010609060101010101" pitchFamily="49" charset="-122"/>
              </a:rPr>
              <a:t>Short Form of contract</a:t>
            </a:r>
            <a:r>
              <a:rPr lang="zh-CN" altLang="en-US" sz="1600" dirty="0">
                <a:latin typeface="楷体" panose="02010609060101010101" pitchFamily="49" charset="-122"/>
                <a:ea typeface="楷体" panose="02010609060101010101" pitchFamily="49" charset="-122"/>
              </a:rPr>
              <a:t>）</a:t>
            </a:r>
            <a:r>
              <a:rPr lang="en-US" altLang="zh-CN" sz="1600" dirty="0">
                <a:latin typeface="楷体" panose="02010609060101010101" pitchFamily="49" charset="-122"/>
                <a:ea typeface="楷体" panose="02010609060101010101" pitchFamily="49" charset="-122"/>
              </a:rPr>
              <a:t>—</a:t>
            </a:r>
            <a:r>
              <a:rPr lang="zh-CN" altLang="en-US" sz="1600" dirty="0">
                <a:latin typeface="楷体" panose="02010609060101010101" pitchFamily="49" charset="-122"/>
                <a:ea typeface="楷体" panose="02010609060101010101" pitchFamily="49" charset="-122"/>
              </a:rPr>
              <a:t>绿皮书</a:t>
            </a:r>
            <a:endParaRPr lang="en-US" altLang="zh-CN" sz="1600" dirty="0">
              <a:latin typeface="楷体" panose="02010609060101010101" pitchFamily="49" charset="-122"/>
              <a:ea typeface="楷体" panose="02010609060101010101" pitchFamily="49" charset="-122"/>
            </a:endParaRPr>
          </a:p>
          <a:p>
            <a:pPr marL="285750" indent="-285750" algn="just">
              <a:buFont typeface="Wingdings" panose="05000000000000000000" pitchFamily="2" charset="2"/>
              <a:buChar char="l"/>
            </a:pPr>
            <a:endParaRPr lang="zh-CN" altLang="en-US" sz="1600"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stretch>
            <a:fillRect/>
          </a:stretch>
        </p:blipFill>
        <p:spPr>
          <a:xfrm>
            <a:off x="3580744" y="503963"/>
            <a:ext cx="1844265" cy="2630401"/>
          </a:xfrm>
          <a:prstGeom prst="rect">
            <a:avLst/>
          </a:prstGeom>
        </p:spPr>
      </p:pic>
      <p:pic>
        <p:nvPicPr>
          <p:cNvPr id="3" name="图片 2"/>
          <p:cNvPicPr>
            <a:picLocks noChangeAspect="1"/>
          </p:cNvPicPr>
          <p:nvPr/>
        </p:nvPicPr>
        <p:blipFill>
          <a:blip r:embed="rId3"/>
          <a:stretch>
            <a:fillRect/>
          </a:stretch>
        </p:blipFill>
        <p:spPr>
          <a:xfrm>
            <a:off x="3586212" y="3696213"/>
            <a:ext cx="1857929" cy="2630401"/>
          </a:xfrm>
          <a:prstGeom prst="rect">
            <a:avLst/>
          </a:prstGeom>
        </p:spPr>
      </p:pic>
      <p:pic>
        <p:nvPicPr>
          <p:cNvPr id="11" name="图片 10"/>
          <p:cNvPicPr>
            <a:picLocks noChangeAspect="1"/>
          </p:cNvPicPr>
          <p:nvPr/>
        </p:nvPicPr>
        <p:blipFill>
          <a:blip r:embed="rId4"/>
          <a:stretch>
            <a:fillRect/>
          </a:stretch>
        </p:blipFill>
        <p:spPr>
          <a:xfrm>
            <a:off x="1110455" y="3696214"/>
            <a:ext cx="1861259" cy="2630401"/>
          </a:xfrm>
          <a:prstGeom prst="rect">
            <a:avLst/>
          </a:prstGeom>
        </p:spPr>
      </p:pic>
      <p:pic>
        <p:nvPicPr>
          <p:cNvPr id="12" name="图片 11"/>
          <p:cNvPicPr>
            <a:picLocks noChangeAspect="1"/>
          </p:cNvPicPr>
          <p:nvPr/>
        </p:nvPicPr>
        <p:blipFill>
          <a:blip r:embed="rId5"/>
          <a:stretch>
            <a:fillRect/>
          </a:stretch>
        </p:blipFill>
        <p:spPr>
          <a:xfrm>
            <a:off x="1127448" y="548680"/>
            <a:ext cx="1802510" cy="2587633"/>
          </a:xfrm>
          <a:prstGeom prst="rect">
            <a:avLst/>
          </a:prstGeom>
        </p:spPr>
      </p:pic>
    </p:spTree>
    <p:extLst>
      <p:ext uri="{BB962C8B-B14F-4D97-AF65-F5344CB8AC3E}">
        <p14:creationId xmlns:p14="http://schemas.microsoft.com/office/powerpoint/2010/main" val="906241306"/>
      </p:ext>
    </p:extLst>
  </p:cSld>
  <p:clrMapOvr>
    <a:masterClrMapping/>
  </p:clrMapOvr>
  <p:transition spd="slow"/>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5147</TotalTime>
  <Words>6524</Words>
  <Application>Microsoft Office PowerPoint</Application>
  <PresentationFormat>宽屏</PresentationFormat>
  <Paragraphs>550</Paragraphs>
  <Slides>66</Slides>
  <Notes>27</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66</vt:i4>
      </vt:variant>
    </vt:vector>
  </HeadingPairs>
  <TitlesOfParts>
    <vt:vector size="87" baseType="lpstr">
      <vt:lpstr>-apple-system-font</vt:lpstr>
      <vt:lpstr>CIDFont+F1</vt:lpstr>
      <vt:lpstr>方正粗圆简体</vt:lpstr>
      <vt:lpstr>仿宋</vt:lpstr>
      <vt:lpstr>FangSong_GB2312</vt:lpstr>
      <vt:lpstr>黑体</vt:lpstr>
      <vt:lpstr>华文琥珀</vt:lpstr>
      <vt:lpstr>华文楷体</vt:lpstr>
      <vt:lpstr>华文隶书</vt:lpstr>
      <vt:lpstr>华文细黑</vt:lpstr>
      <vt:lpstr>华文新魏</vt:lpstr>
      <vt:lpstr>楷体</vt:lpstr>
      <vt:lpstr>隶书</vt:lpstr>
      <vt:lpstr>宋体</vt:lpstr>
      <vt:lpstr>微软雅黑</vt:lpstr>
      <vt:lpstr>Arial</vt:lpstr>
      <vt:lpstr>Bodoni MT Black</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www.pptbz.com</dc:creator>
  <cp:lastModifiedBy>li jb</cp:lastModifiedBy>
  <cp:revision>894</cp:revision>
  <dcterms:created xsi:type="dcterms:W3CDTF">2017-03-06T01:32:00Z</dcterms:created>
  <dcterms:modified xsi:type="dcterms:W3CDTF">2018-07-23T08:03:00Z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